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1"/>
  </p:notesMasterIdLst>
  <p:sldIdLst>
    <p:sldId id="259" r:id="rId2"/>
    <p:sldId id="257" r:id="rId3"/>
    <p:sldId id="261" r:id="rId4"/>
    <p:sldId id="262" r:id="rId5"/>
    <p:sldId id="266" r:id="rId6"/>
    <p:sldId id="263" r:id="rId7"/>
    <p:sldId id="264" r:id="rId8"/>
    <p:sldId id="265" r:id="rId9"/>
    <p:sldId id="258" r:id="rId10"/>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49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94" autoAdjust="0"/>
    <p:restoredTop sz="94660"/>
  </p:normalViewPr>
  <p:slideViewPr>
    <p:cSldViewPr snapToGrid="0">
      <p:cViewPr varScale="1">
        <p:scale>
          <a:sx n="114" d="100"/>
          <a:sy n="114" d="100"/>
        </p:scale>
        <p:origin x="270"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1"/>
            <a:ext cx="3077739" cy="471054"/>
          </a:xfrm>
          <a:prstGeom prst="rect">
            <a:avLst/>
          </a:prstGeom>
        </p:spPr>
        <p:txBody>
          <a:bodyPr vert="horz" lIns="94229" tIns="47114" rIns="94229" bIns="47114" rtlCol="0"/>
          <a:lstStyle>
            <a:lvl1pPr algn="r">
              <a:defRPr sz="1200"/>
            </a:lvl1pPr>
          </a:lstStyle>
          <a:p>
            <a:fld id="{1EC52D60-F7F9-463F-8857-B48E4A815262}" type="datetimeFigureOut">
              <a:rPr lang="en-US" smtClean="0"/>
              <a:t>2/24/2021</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3"/>
            <a:ext cx="5681980" cy="3696713"/>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D2F2CB2D-58C1-4D55-B7F3-602E16E9E51A}" type="slidenum">
              <a:rPr lang="en-US" smtClean="0"/>
              <a:t>‹#›</a:t>
            </a:fld>
            <a:endParaRPr lang="en-US"/>
          </a:p>
        </p:txBody>
      </p:sp>
    </p:spTree>
    <p:extLst>
      <p:ext uri="{BB962C8B-B14F-4D97-AF65-F5344CB8AC3E}">
        <p14:creationId xmlns:p14="http://schemas.microsoft.com/office/powerpoint/2010/main" val="3611432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2CB2D-58C1-4D55-B7F3-602E16E9E51A}" type="slidenum">
              <a:rPr lang="en-US" smtClean="0"/>
              <a:t>1</a:t>
            </a:fld>
            <a:endParaRPr lang="en-US"/>
          </a:p>
        </p:txBody>
      </p:sp>
    </p:spTree>
    <p:extLst>
      <p:ext uri="{BB962C8B-B14F-4D97-AF65-F5344CB8AC3E}">
        <p14:creationId xmlns:p14="http://schemas.microsoft.com/office/powerpoint/2010/main" val="3503161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2CB2D-58C1-4D55-B7F3-602E16E9E51A}" type="slidenum">
              <a:rPr lang="en-US" smtClean="0"/>
              <a:t>2</a:t>
            </a:fld>
            <a:endParaRPr lang="en-US"/>
          </a:p>
        </p:txBody>
      </p:sp>
    </p:spTree>
    <p:extLst>
      <p:ext uri="{BB962C8B-B14F-4D97-AF65-F5344CB8AC3E}">
        <p14:creationId xmlns:p14="http://schemas.microsoft.com/office/powerpoint/2010/main" val="598375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2CB2D-58C1-4D55-B7F3-602E16E9E51A}" type="slidenum">
              <a:rPr lang="en-US" smtClean="0"/>
              <a:t>3</a:t>
            </a:fld>
            <a:endParaRPr lang="en-US"/>
          </a:p>
        </p:txBody>
      </p:sp>
    </p:spTree>
    <p:extLst>
      <p:ext uri="{BB962C8B-B14F-4D97-AF65-F5344CB8AC3E}">
        <p14:creationId xmlns:p14="http://schemas.microsoft.com/office/powerpoint/2010/main" val="2236035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2CB2D-58C1-4D55-B7F3-602E16E9E51A}" type="slidenum">
              <a:rPr lang="en-US" smtClean="0"/>
              <a:t>4</a:t>
            </a:fld>
            <a:endParaRPr lang="en-US"/>
          </a:p>
        </p:txBody>
      </p:sp>
    </p:spTree>
    <p:extLst>
      <p:ext uri="{BB962C8B-B14F-4D97-AF65-F5344CB8AC3E}">
        <p14:creationId xmlns:p14="http://schemas.microsoft.com/office/powerpoint/2010/main" val="2828210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2CB2D-58C1-4D55-B7F3-602E16E9E51A}" type="slidenum">
              <a:rPr lang="en-US" smtClean="0"/>
              <a:t>5</a:t>
            </a:fld>
            <a:endParaRPr lang="en-US"/>
          </a:p>
        </p:txBody>
      </p:sp>
    </p:spTree>
    <p:extLst>
      <p:ext uri="{BB962C8B-B14F-4D97-AF65-F5344CB8AC3E}">
        <p14:creationId xmlns:p14="http://schemas.microsoft.com/office/powerpoint/2010/main" val="1245512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2CB2D-58C1-4D55-B7F3-602E16E9E51A}" type="slidenum">
              <a:rPr lang="en-US" smtClean="0"/>
              <a:t>6</a:t>
            </a:fld>
            <a:endParaRPr lang="en-US"/>
          </a:p>
        </p:txBody>
      </p:sp>
    </p:spTree>
    <p:extLst>
      <p:ext uri="{BB962C8B-B14F-4D97-AF65-F5344CB8AC3E}">
        <p14:creationId xmlns:p14="http://schemas.microsoft.com/office/powerpoint/2010/main" val="448901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2CB2D-58C1-4D55-B7F3-602E16E9E51A}" type="slidenum">
              <a:rPr lang="en-US" smtClean="0"/>
              <a:t>7</a:t>
            </a:fld>
            <a:endParaRPr lang="en-US"/>
          </a:p>
        </p:txBody>
      </p:sp>
    </p:spTree>
    <p:extLst>
      <p:ext uri="{BB962C8B-B14F-4D97-AF65-F5344CB8AC3E}">
        <p14:creationId xmlns:p14="http://schemas.microsoft.com/office/powerpoint/2010/main" val="675684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2CB2D-58C1-4D55-B7F3-602E16E9E51A}" type="slidenum">
              <a:rPr lang="en-US" smtClean="0"/>
              <a:t>8</a:t>
            </a:fld>
            <a:endParaRPr lang="en-US"/>
          </a:p>
        </p:txBody>
      </p:sp>
    </p:spTree>
    <p:extLst>
      <p:ext uri="{BB962C8B-B14F-4D97-AF65-F5344CB8AC3E}">
        <p14:creationId xmlns:p14="http://schemas.microsoft.com/office/powerpoint/2010/main" val="1721115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2CB2D-58C1-4D55-B7F3-602E16E9E51A}" type="slidenum">
              <a:rPr lang="en-US" smtClean="0"/>
              <a:t>9</a:t>
            </a:fld>
            <a:endParaRPr lang="en-US"/>
          </a:p>
        </p:txBody>
      </p:sp>
    </p:spTree>
    <p:extLst>
      <p:ext uri="{BB962C8B-B14F-4D97-AF65-F5344CB8AC3E}">
        <p14:creationId xmlns:p14="http://schemas.microsoft.com/office/powerpoint/2010/main" val="3056072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3C2347-36A5-4A22-B726-1B7E4D7659CD}"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1950865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609323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75639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73175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1051363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3C2347-36A5-4A22-B726-1B7E4D7659CD}" type="datetimeFigureOut">
              <a:rPr lang="en-US" smtClean="0"/>
              <a:t>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4148241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3C2347-36A5-4A22-B726-1B7E4D7659CD}" type="datetimeFigureOut">
              <a:rPr lang="en-US" smtClean="0"/>
              <a:t>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457904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C2347-36A5-4A22-B726-1B7E4D7659CD}"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2424832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C2347-36A5-4A22-B726-1B7E4D7659CD}"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110907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C2347-36A5-4A22-B726-1B7E4D7659CD}"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141992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C2347-36A5-4A22-B726-1B7E4D7659CD}"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3299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3C2347-36A5-4A22-B726-1B7E4D7659CD}"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57892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3C2347-36A5-4A22-B726-1B7E4D7659CD}" type="datetimeFigureOut">
              <a:rPr lang="en-US" smtClean="0"/>
              <a:t>2/24/2021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3009821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3C2347-36A5-4A22-B726-1B7E4D7659CD}" type="datetimeFigureOut">
              <a:rPr lang="en-US" smtClean="0"/>
              <a:t>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168489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3C2347-36A5-4A22-B726-1B7E4D7659CD}" type="datetimeFigureOut">
              <a:rPr lang="en-US" smtClean="0"/>
              <a:t>2/24/2021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476096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258455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006189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A3C2347-36A5-4A22-B726-1B7E4D7659CD}" type="datetimeFigureOut">
              <a:rPr lang="en-US" smtClean="0"/>
              <a:t>2/24/2021</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A1A57BE-DBAA-4612-9EC8-357091311148}" type="slidenum">
              <a:rPr lang="en-US" smtClean="0"/>
              <a:t>‹#›</a:t>
            </a:fld>
            <a:endParaRPr lang="en-US"/>
          </a:p>
        </p:txBody>
      </p:sp>
    </p:spTree>
    <p:extLst>
      <p:ext uri="{BB962C8B-B14F-4D97-AF65-F5344CB8AC3E}">
        <p14:creationId xmlns:p14="http://schemas.microsoft.com/office/powerpoint/2010/main" val="1726411660"/>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4.xml"/><Relationship Id="rId3" Type="http://schemas.openxmlformats.org/officeDocument/2006/relationships/image" Target="../media/image5.PNG"/><Relationship Id="rId7" Type="http://schemas.openxmlformats.org/officeDocument/2006/relationships/slide" Target="slide7.xml"/><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slide" Target="slide8.xml"/><Relationship Id="rId4" Type="http://schemas.openxmlformats.org/officeDocument/2006/relationships/slide" Target="slide5.xml"/><Relationship Id="rId9" Type="http://schemas.openxmlformats.org/officeDocument/2006/relationships/image" Target="../media/image7.PNG"/><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9.svg"/><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slide" Target="slide3.xml"/><Relationship Id="rId4" Type="http://schemas.openxmlformats.org/officeDocument/2006/relationships/image" Target="../media/image17.sv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svg"/></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4988"/>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6C3AD0E-930D-4743-A374-5AEB57069CD1}"/>
              </a:ext>
            </a:extLst>
          </p:cNvPr>
          <p:cNvGrpSpPr/>
          <p:nvPr/>
        </p:nvGrpSpPr>
        <p:grpSpPr>
          <a:xfrm>
            <a:off x="200790" y="1260728"/>
            <a:ext cx="11400761" cy="3201103"/>
            <a:chOff x="-2386070" y="1758824"/>
            <a:chExt cx="11400761" cy="3032675"/>
          </a:xfrm>
        </p:grpSpPr>
        <p:pic>
          <p:nvPicPr>
            <p:cNvPr id="12" name="Picture 11" descr="A picture containing rock, nature, leaf, plant&#10;&#10;Description automatically generated">
              <a:extLst>
                <a:ext uri="{FF2B5EF4-FFF2-40B4-BE49-F238E27FC236}">
                  <a16:creationId xmlns:a16="http://schemas.microsoft.com/office/drawing/2014/main" id="{C86CB580-F94A-4A7F-9D77-C21C40271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474" y="1758824"/>
              <a:ext cx="5684217" cy="3010625"/>
            </a:xfrm>
            <a:prstGeom prst="rect">
              <a:avLst/>
            </a:prstGeom>
          </p:spPr>
        </p:pic>
        <p:pic>
          <p:nvPicPr>
            <p:cNvPr id="14" name="Picture 13" descr="A picture containing rock, nature, leaf, plant&#10;&#10;Description automatically generated">
              <a:extLst>
                <a:ext uri="{FF2B5EF4-FFF2-40B4-BE49-F238E27FC236}">
                  <a16:creationId xmlns:a16="http://schemas.microsoft.com/office/drawing/2014/main" id="{31CDB751-6CAC-43F5-8B6C-E9D7529F0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070" y="1758824"/>
              <a:ext cx="5716544" cy="3032675"/>
            </a:xfrm>
            <a:prstGeom prst="rect">
              <a:avLst/>
            </a:prstGeom>
          </p:spPr>
        </p:pic>
      </p:grpSp>
      <p:sp>
        <p:nvSpPr>
          <p:cNvPr id="10" name="Freeform: Shape 9">
            <a:extLst>
              <a:ext uri="{FF2B5EF4-FFF2-40B4-BE49-F238E27FC236}">
                <a16:creationId xmlns:a16="http://schemas.microsoft.com/office/drawing/2014/main" id="{B3EC7F87-3957-4CEF-92FF-A8FC367D8600}"/>
              </a:ext>
            </a:extLst>
          </p:cNvPr>
          <p:cNvSpPr/>
          <p:nvPr/>
        </p:nvSpPr>
        <p:spPr>
          <a:xfrm>
            <a:off x="6758434" y="644214"/>
            <a:ext cx="6125427" cy="4434133"/>
          </a:xfrm>
          <a:custGeom>
            <a:avLst/>
            <a:gdLst>
              <a:gd name="connsiteX0" fmla="*/ 5082989 w 9296399"/>
              <a:gd name="connsiteY0" fmla="*/ 986118 h 6508376"/>
              <a:gd name="connsiteX1" fmla="*/ 2815277 w 9296399"/>
              <a:gd name="connsiteY1" fmla="*/ 3254188 h 6508376"/>
              <a:gd name="connsiteX2" fmla="*/ 5082989 w 9296399"/>
              <a:gd name="connsiteY2" fmla="*/ 5522258 h 6508376"/>
              <a:gd name="connsiteX3" fmla="*/ 7350701 w 9296399"/>
              <a:gd name="connsiteY3" fmla="*/ 3254188 h 6508376"/>
              <a:gd name="connsiteX4" fmla="*/ 5082989 w 9296399"/>
              <a:gd name="connsiteY4" fmla="*/ 986118 h 6508376"/>
              <a:gd name="connsiteX5" fmla="*/ 0 w 9296399"/>
              <a:gd name="connsiteY5" fmla="*/ 0 h 6508376"/>
              <a:gd name="connsiteX6" fmla="*/ 9296399 w 9296399"/>
              <a:gd name="connsiteY6" fmla="*/ 0 h 6508376"/>
              <a:gd name="connsiteX7" fmla="*/ 9296399 w 9296399"/>
              <a:gd name="connsiteY7" fmla="*/ 6508376 h 6508376"/>
              <a:gd name="connsiteX8" fmla="*/ 0 w 9296399"/>
              <a:gd name="connsiteY8" fmla="*/ 6508376 h 650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6399" h="6508376">
                <a:moveTo>
                  <a:pt x="5082989" y="986118"/>
                </a:moveTo>
                <a:cubicBezTo>
                  <a:pt x="3830566" y="986118"/>
                  <a:pt x="2815277" y="2001568"/>
                  <a:pt x="2815277" y="3254188"/>
                </a:cubicBezTo>
                <a:cubicBezTo>
                  <a:pt x="2815277" y="4506808"/>
                  <a:pt x="3830566" y="5522258"/>
                  <a:pt x="5082989" y="5522258"/>
                </a:cubicBezTo>
                <a:cubicBezTo>
                  <a:pt x="6335412" y="5522258"/>
                  <a:pt x="7350701" y="4506808"/>
                  <a:pt x="7350701" y="3254188"/>
                </a:cubicBezTo>
                <a:cubicBezTo>
                  <a:pt x="7350701" y="2001568"/>
                  <a:pt x="6335412" y="986118"/>
                  <a:pt x="5082989" y="986118"/>
                </a:cubicBezTo>
                <a:close/>
                <a:moveTo>
                  <a:pt x="0" y="0"/>
                </a:moveTo>
                <a:lnTo>
                  <a:pt x="9296399" y="0"/>
                </a:lnTo>
                <a:lnTo>
                  <a:pt x="9296399" y="6508376"/>
                </a:lnTo>
                <a:lnTo>
                  <a:pt x="0" y="6508376"/>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E1941176-8C86-42F1-BF7A-D31247307C10}"/>
              </a:ext>
            </a:extLst>
          </p:cNvPr>
          <p:cNvSpPr/>
          <p:nvPr/>
        </p:nvSpPr>
        <p:spPr>
          <a:xfrm rot="19502037">
            <a:off x="5791782" y="423433"/>
            <a:ext cx="6372650" cy="5065715"/>
          </a:xfrm>
          <a:prstGeom prst="rect">
            <a:avLst/>
          </a:prstGeom>
          <a:gradFill flip="none" rotWithShape="1">
            <a:gsLst>
              <a:gs pos="0">
                <a:schemeClr val="bg1">
                  <a:alpha val="0"/>
                </a:schemeClr>
              </a:gs>
              <a:gs pos="45000">
                <a:schemeClr val="bg1">
                  <a:alpha val="50000"/>
                </a:schemeClr>
              </a:gs>
              <a:gs pos="85000">
                <a:srgbClr val="000000">
                  <a:alpha val="98000"/>
                </a:srgbClr>
              </a:gs>
              <a:gs pos="70000">
                <a:schemeClr val="bg1">
                  <a:alpha val="93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Background pattern&#10;&#10;Description automatically generated">
            <a:extLst>
              <a:ext uri="{FF2B5EF4-FFF2-40B4-BE49-F238E27FC236}">
                <a16:creationId xmlns:a16="http://schemas.microsoft.com/office/drawing/2014/main" id="{19BB34C3-4654-41BC-90C0-567DA073C5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34391" y="0"/>
            <a:ext cx="12226391" cy="6858000"/>
          </a:xfrm>
          <a:custGeom>
            <a:avLst/>
            <a:gdLst>
              <a:gd name="connsiteX0" fmla="*/ 10164038 w 12226391"/>
              <a:gd name="connsiteY0" fmla="*/ 1371697 h 6858000"/>
              <a:gd name="connsiteX1" fmla="*/ 8673566 w 12226391"/>
              <a:gd name="connsiteY1" fmla="*/ 2862311 h 6858000"/>
              <a:gd name="connsiteX2" fmla="*/ 10164038 w 12226391"/>
              <a:gd name="connsiteY2" fmla="*/ 4352925 h 6858000"/>
              <a:gd name="connsiteX3" fmla="*/ 11654510 w 12226391"/>
              <a:gd name="connsiteY3" fmla="*/ 2862311 h 6858000"/>
              <a:gd name="connsiteX4" fmla="*/ 10164038 w 12226391"/>
              <a:gd name="connsiteY4" fmla="*/ 1371697 h 6858000"/>
              <a:gd name="connsiteX5" fmla="*/ 0 w 12226391"/>
              <a:gd name="connsiteY5" fmla="*/ 0 h 6858000"/>
              <a:gd name="connsiteX6" fmla="*/ 12226391 w 12226391"/>
              <a:gd name="connsiteY6" fmla="*/ 0 h 6858000"/>
              <a:gd name="connsiteX7" fmla="*/ 12226391 w 12226391"/>
              <a:gd name="connsiteY7" fmla="*/ 6858000 h 6858000"/>
              <a:gd name="connsiteX8" fmla="*/ 0 w 12226391"/>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6391" h="6858000">
                <a:moveTo>
                  <a:pt x="10164038" y="1371697"/>
                </a:moveTo>
                <a:cubicBezTo>
                  <a:pt x="9340873" y="1371697"/>
                  <a:pt x="8673566" y="2039068"/>
                  <a:pt x="8673566" y="2862311"/>
                </a:cubicBezTo>
                <a:cubicBezTo>
                  <a:pt x="8673566" y="3685554"/>
                  <a:pt x="9340873" y="4352925"/>
                  <a:pt x="10164038" y="4352925"/>
                </a:cubicBezTo>
                <a:cubicBezTo>
                  <a:pt x="10987203" y="4352925"/>
                  <a:pt x="11654510" y="3685554"/>
                  <a:pt x="11654510" y="2862311"/>
                </a:cubicBezTo>
                <a:cubicBezTo>
                  <a:pt x="11654510" y="2039068"/>
                  <a:pt x="10987203" y="1371697"/>
                  <a:pt x="10164038" y="1371697"/>
                </a:cubicBezTo>
                <a:close/>
                <a:moveTo>
                  <a:pt x="0" y="0"/>
                </a:moveTo>
                <a:lnTo>
                  <a:pt x="12226391" y="0"/>
                </a:lnTo>
                <a:lnTo>
                  <a:pt x="12226391" y="6858000"/>
                </a:lnTo>
                <a:lnTo>
                  <a:pt x="0" y="6858000"/>
                </a:lnTo>
                <a:close/>
              </a:path>
            </a:pathLst>
          </a:custGeom>
        </p:spPr>
      </p:pic>
      <p:sp>
        <p:nvSpPr>
          <p:cNvPr id="24" name="TextBox 23">
            <a:extLst>
              <a:ext uri="{FF2B5EF4-FFF2-40B4-BE49-F238E27FC236}">
                <a16:creationId xmlns:a16="http://schemas.microsoft.com/office/drawing/2014/main" id="{80828EDF-D689-4E3B-9BE1-1D69962D14D7}"/>
              </a:ext>
            </a:extLst>
          </p:cNvPr>
          <p:cNvSpPr txBox="1"/>
          <p:nvPr/>
        </p:nvSpPr>
        <p:spPr>
          <a:xfrm>
            <a:off x="741640" y="153098"/>
            <a:ext cx="7623607" cy="923330"/>
          </a:xfrm>
          <a:prstGeom prst="rect">
            <a:avLst/>
          </a:prstGeom>
          <a:noFill/>
        </p:spPr>
        <p:txBody>
          <a:bodyPr wrap="square" rtlCol="0">
            <a:spAutoFit/>
          </a:bodyPr>
          <a:lstStyle/>
          <a:p>
            <a:r>
              <a:rPr lang="en-US" sz="5400" dirty="0"/>
              <a:t>The Global Superstore</a:t>
            </a:r>
          </a:p>
        </p:txBody>
      </p:sp>
      <p:cxnSp>
        <p:nvCxnSpPr>
          <p:cNvPr id="26" name="Straight Connector 25">
            <a:extLst>
              <a:ext uri="{FF2B5EF4-FFF2-40B4-BE49-F238E27FC236}">
                <a16:creationId xmlns:a16="http://schemas.microsoft.com/office/drawing/2014/main" id="{33C7EE8F-547E-4FE3-976E-953D27FF961B}"/>
              </a:ext>
            </a:extLst>
          </p:cNvPr>
          <p:cNvCxnSpPr>
            <a:cxnSpLocks/>
          </p:cNvCxnSpPr>
          <p:nvPr/>
        </p:nvCxnSpPr>
        <p:spPr>
          <a:xfrm>
            <a:off x="1079344" y="1260727"/>
            <a:ext cx="7170134" cy="0"/>
          </a:xfrm>
          <a:prstGeom prst="line">
            <a:avLst/>
          </a:prstGeom>
          <a:ln w="19050"/>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716F6E2-218F-4B42-ACF4-13C3CCFDB4FF}"/>
              </a:ext>
            </a:extLst>
          </p:cNvPr>
          <p:cNvGrpSpPr/>
          <p:nvPr/>
        </p:nvGrpSpPr>
        <p:grpSpPr>
          <a:xfrm>
            <a:off x="917294" y="5439096"/>
            <a:ext cx="6099535" cy="400458"/>
            <a:chOff x="605130" y="3593191"/>
            <a:chExt cx="6099535" cy="216480"/>
          </a:xfrm>
        </p:grpSpPr>
        <p:sp>
          <p:nvSpPr>
            <p:cNvPr id="28" name="TextBox 27">
              <a:extLst>
                <a:ext uri="{FF2B5EF4-FFF2-40B4-BE49-F238E27FC236}">
                  <a16:creationId xmlns:a16="http://schemas.microsoft.com/office/drawing/2014/main" id="{7DA18216-8268-4042-8483-21330E4FADDE}"/>
                </a:ext>
              </a:extLst>
            </p:cNvPr>
            <p:cNvSpPr txBox="1"/>
            <p:nvPr/>
          </p:nvSpPr>
          <p:spPr>
            <a:xfrm>
              <a:off x="800100" y="3593191"/>
              <a:ext cx="5904565" cy="216480"/>
            </a:xfrm>
            <a:prstGeom prst="rect">
              <a:avLst/>
            </a:prstGeom>
            <a:noFill/>
          </p:spPr>
          <p:txBody>
            <a:bodyPr wrap="square" rtlCol="0">
              <a:spAutoFit/>
            </a:bodyPr>
            <a:lstStyle/>
            <a:p>
              <a:r>
                <a:rPr lang="en-US" dirty="0"/>
                <a:t>Vijeta Karkera		Lisa Harrell		Roger Palacios</a:t>
              </a:r>
            </a:p>
          </p:txBody>
        </p:sp>
        <p:sp>
          <p:nvSpPr>
            <p:cNvPr id="33" name="Diamond 32">
              <a:extLst>
                <a:ext uri="{FF2B5EF4-FFF2-40B4-BE49-F238E27FC236}">
                  <a16:creationId xmlns:a16="http://schemas.microsoft.com/office/drawing/2014/main" id="{31E9BAFF-C482-4575-9F4C-CAF04061B8DA}"/>
                </a:ext>
              </a:extLst>
            </p:cNvPr>
            <p:cNvSpPr/>
            <p:nvPr/>
          </p:nvSpPr>
          <p:spPr>
            <a:xfrm>
              <a:off x="605130" y="3608363"/>
              <a:ext cx="194970" cy="18150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iamond 33">
              <a:extLst>
                <a:ext uri="{FF2B5EF4-FFF2-40B4-BE49-F238E27FC236}">
                  <a16:creationId xmlns:a16="http://schemas.microsoft.com/office/drawing/2014/main" id="{0754AA7D-7062-4997-B07F-83F2424FA3B8}"/>
                </a:ext>
              </a:extLst>
            </p:cNvPr>
            <p:cNvSpPr/>
            <p:nvPr/>
          </p:nvSpPr>
          <p:spPr>
            <a:xfrm>
              <a:off x="4720149" y="3602405"/>
              <a:ext cx="194970" cy="18150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Diamond 34">
              <a:extLst>
                <a:ext uri="{FF2B5EF4-FFF2-40B4-BE49-F238E27FC236}">
                  <a16:creationId xmlns:a16="http://schemas.microsoft.com/office/drawing/2014/main" id="{523CB1D9-0992-4222-95AE-675E1314C58F}"/>
                </a:ext>
              </a:extLst>
            </p:cNvPr>
            <p:cNvSpPr/>
            <p:nvPr/>
          </p:nvSpPr>
          <p:spPr>
            <a:xfrm>
              <a:off x="2885762" y="3611960"/>
              <a:ext cx="194970" cy="18150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TextBox 29">
            <a:extLst>
              <a:ext uri="{FF2B5EF4-FFF2-40B4-BE49-F238E27FC236}">
                <a16:creationId xmlns:a16="http://schemas.microsoft.com/office/drawing/2014/main" id="{78AB17D7-7A03-4DC0-9662-5B137E4DC4D3}"/>
              </a:ext>
            </a:extLst>
          </p:cNvPr>
          <p:cNvSpPr txBox="1"/>
          <p:nvPr/>
        </p:nvSpPr>
        <p:spPr>
          <a:xfrm>
            <a:off x="1188589" y="1629327"/>
            <a:ext cx="6595110" cy="3139321"/>
          </a:xfrm>
          <a:prstGeom prst="rect">
            <a:avLst/>
          </a:prstGeom>
          <a:noFill/>
        </p:spPr>
        <p:txBody>
          <a:bodyPr wrap="square">
            <a:spAutoFit/>
          </a:bodyPr>
          <a:lstStyle/>
          <a:p>
            <a:r>
              <a:rPr lang="en-US" b="0" i="0" dirty="0">
                <a:effectLst/>
              </a:rPr>
              <a:t>Global Superstore is an online retailer based in New York. It aims to be a one stop shop for its customers, hailing from 147 different countries. The customers can browse through a broad product category catalogue of more than 10,000 products. The dataset consists of 51k rows of data on purchases made around the world by the segments, consumers, corporate and home office. This large section comprises three main categories:</a:t>
            </a:r>
            <a:br>
              <a:rPr lang="en-US" dirty="0"/>
            </a:br>
            <a:r>
              <a:rPr lang="en-US" b="0" i="0" dirty="0">
                <a:effectLst/>
              </a:rPr>
              <a:t>1. Office supplies</a:t>
            </a:r>
            <a:br>
              <a:rPr lang="en-US" dirty="0"/>
            </a:br>
            <a:r>
              <a:rPr lang="en-US" b="0" i="0" dirty="0">
                <a:effectLst/>
              </a:rPr>
              <a:t>2. Furniture</a:t>
            </a:r>
            <a:br>
              <a:rPr lang="en-US" dirty="0"/>
            </a:br>
            <a:r>
              <a:rPr lang="en-US" b="0" i="0" dirty="0">
                <a:effectLst/>
              </a:rPr>
              <a:t>3. Technology</a:t>
            </a:r>
            <a:endParaRPr lang="en-US" dirty="0"/>
          </a:p>
        </p:txBody>
      </p:sp>
      <p:grpSp>
        <p:nvGrpSpPr>
          <p:cNvPr id="41" name="Group 40">
            <a:extLst>
              <a:ext uri="{FF2B5EF4-FFF2-40B4-BE49-F238E27FC236}">
                <a16:creationId xmlns:a16="http://schemas.microsoft.com/office/drawing/2014/main" id="{3C79BC4F-4E68-447C-B240-A2FBAE8CA742}"/>
              </a:ext>
            </a:extLst>
          </p:cNvPr>
          <p:cNvGrpSpPr/>
          <p:nvPr/>
        </p:nvGrpSpPr>
        <p:grpSpPr>
          <a:xfrm>
            <a:off x="395916" y="1678850"/>
            <a:ext cx="7916380" cy="3048425"/>
            <a:chOff x="1730186" y="3361039"/>
            <a:chExt cx="7916380" cy="3048425"/>
          </a:xfrm>
        </p:grpSpPr>
        <p:pic>
          <p:nvPicPr>
            <p:cNvPr id="42" name="Picture 41" descr="Chart, bar chart&#10;&#10;Description automatically generated">
              <a:extLst>
                <a:ext uri="{FF2B5EF4-FFF2-40B4-BE49-F238E27FC236}">
                  <a16:creationId xmlns:a16="http://schemas.microsoft.com/office/drawing/2014/main" id="{D9FF647B-C33C-4A72-A1B2-C0F495EA08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0186" y="3361039"/>
              <a:ext cx="7916380" cy="3048425"/>
            </a:xfrm>
            <a:prstGeom prst="rect">
              <a:avLst/>
            </a:prstGeom>
          </p:spPr>
        </p:pic>
        <p:cxnSp>
          <p:nvCxnSpPr>
            <p:cNvPr id="43" name="Straight Arrow Connector 42">
              <a:extLst>
                <a:ext uri="{FF2B5EF4-FFF2-40B4-BE49-F238E27FC236}">
                  <a16:creationId xmlns:a16="http://schemas.microsoft.com/office/drawing/2014/main" id="{883492F7-BE68-49FD-A4A2-9E0998CF8578}"/>
                </a:ext>
              </a:extLst>
            </p:cNvPr>
            <p:cNvCxnSpPr>
              <a:cxnSpLocks/>
            </p:cNvCxnSpPr>
            <p:nvPr/>
          </p:nvCxnSpPr>
          <p:spPr>
            <a:xfrm flipV="1">
              <a:off x="2720089" y="3728850"/>
              <a:ext cx="5253703" cy="1011177"/>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sp>
          <p:nvSpPr>
            <p:cNvPr id="44" name="TextBox 43">
              <a:extLst>
                <a:ext uri="{FF2B5EF4-FFF2-40B4-BE49-F238E27FC236}">
                  <a16:creationId xmlns:a16="http://schemas.microsoft.com/office/drawing/2014/main" id="{08FE0996-C025-4D67-9565-5B6121C06980}"/>
                </a:ext>
              </a:extLst>
            </p:cNvPr>
            <p:cNvSpPr txBox="1"/>
            <p:nvPr/>
          </p:nvSpPr>
          <p:spPr>
            <a:xfrm rot="20979773">
              <a:off x="4562990" y="3991887"/>
              <a:ext cx="1220206" cy="276999"/>
            </a:xfrm>
            <a:prstGeom prst="rect">
              <a:avLst/>
            </a:prstGeom>
            <a:noFill/>
          </p:spPr>
          <p:txBody>
            <a:bodyPr wrap="none" rtlCol="0">
              <a:spAutoFit/>
            </a:bodyPr>
            <a:lstStyle/>
            <a:p>
              <a:r>
                <a:rPr lang="en-US" sz="1200" dirty="0">
                  <a:solidFill>
                    <a:srgbClr val="00B050"/>
                  </a:solidFill>
                </a:rPr>
                <a:t>Sales +90.31%</a:t>
              </a:r>
            </a:p>
          </p:txBody>
        </p:sp>
        <p:cxnSp>
          <p:nvCxnSpPr>
            <p:cNvPr id="45" name="Straight Arrow Connector 44">
              <a:extLst>
                <a:ext uri="{FF2B5EF4-FFF2-40B4-BE49-F238E27FC236}">
                  <a16:creationId xmlns:a16="http://schemas.microsoft.com/office/drawing/2014/main" id="{093D1286-F99C-47DF-A0D8-AA4CF5329ADE}"/>
                </a:ext>
              </a:extLst>
            </p:cNvPr>
            <p:cNvCxnSpPr>
              <a:cxnSpLocks/>
            </p:cNvCxnSpPr>
            <p:nvPr/>
          </p:nvCxnSpPr>
          <p:spPr>
            <a:xfrm flipV="1">
              <a:off x="3414151" y="5595396"/>
              <a:ext cx="5212056" cy="191129"/>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sp>
          <p:nvSpPr>
            <p:cNvPr id="46" name="TextBox 45">
              <a:extLst>
                <a:ext uri="{FF2B5EF4-FFF2-40B4-BE49-F238E27FC236}">
                  <a16:creationId xmlns:a16="http://schemas.microsoft.com/office/drawing/2014/main" id="{3A90A42F-A0A6-4559-8C67-949B8E01F2B7}"/>
                </a:ext>
              </a:extLst>
            </p:cNvPr>
            <p:cNvSpPr txBox="1"/>
            <p:nvPr/>
          </p:nvSpPr>
          <p:spPr>
            <a:xfrm rot="21411214">
              <a:off x="4647082" y="5435899"/>
              <a:ext cx="1308500" cy="276999"/>
            </a:xfrm>
            <a:prstGeom prst="rect">
              <a:avLst/>
            </a:prstGeom>
            <a:noFill/>
          </p:spPr>
          <p:txBody>
            <a:bodyPr wrap="square" rtlCol="0">
              <a:spAutoFit/>
            </a:bodyPr>
            <a:lstStyle/>
            <a:p>
              <a:r>
                <a:rPr lang="en-US" sz="1200" dirty="0">
                  <a:solidFill>
                    <a:srgbClr val="00B050"/>
                  </a:solidFill>
                </a:rPr>
                <a:t>Profit +102.52%</a:t>
              </a:r>
            </a:p>
          </p:txBody>
        </p:sp>
        <p:sp>
          <p:nvSpPr>
            <p:cNvPr id="47" name="Rectangle 46">
              <a:extLst>
                <a:ext uri="{FF2B5EF4-FFF2-40B4-BE49-F238E27FC236}">
                  <a16:creationId xmlns:a16="http://schemas.microsoft.com/office/drawing/2014/main" id="{CFCC0EAE-4788-4EA8-B3DB-21F1926A207A}"/>
                </a:ext>
              </a:extLst>
            </p:cNvPr>
            <p:cNvSpPr/>
            <p:nvPr/>
          </p:nvSpPr>
          <p:spPr>
            <a:xfrm>
              <a:off x="2057400" y="3500649"/>
              <a:ext cx="359093" cy="980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34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fill="hold" nodeType="withEffect">
                                  <p:stCondLst>
                                    <p:cond delay="0"/>
                                  </p:stCondLst>
                                  <p:childTnLst>
                                    <p:animMotion origin="layout" path="M 0.22357 0.01389 L 0.57279 3.7037E-7 " pathEditMode="relative" rAng="0" ptsTypes="AA">
                                      <p:cBhvr>
                                        <p:cTn id="6" dur="5000" fill="hold"/>
                                        <p:tgtEl>
                                          <p:spTgt spid="15"/>
                                        </p:tgtEl>
                                        <p:attrNameLst>
                                          <p:attrName>ppt_x</p:attrName>
                                          <p:attrName>ppt_y</p:attrName>
                                        </p:attrNameLst>
                                      </p:cBhvr>
                                      <p:rCtr x="17461" y="-694"/>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C3AF2-7AFE-452C-91A1-CA50A37C76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8A41521-3760-4350-87BA-12373A5207A3}"/>
              </a:ext>
            </a:extLst>
          </p:cNvPr>
          <p:cNvSpPr>
            <a:spLocks noGrp="1"/>
          </p:cNvSpPr>
          <p:nvPr>
            <p:ph idx="1"/>
          </p:nvPr>
        </p:nvSpPr>
        <p:spPr>
          <a:xfrm>
            <a:off x="913795" y="2096064"/>
            <a:ext cx="10353762" cy="2987664"/>
          </a:xfrm>
        </p:spPr>
        <p:txBody>
          <a:bodyPr>
            <a:normAutofit/>
          </a:bodyPr>
          <a:lstStyle/>
          <a:p>
            <a:pPr lvl="8"/>
            <a:r>
              <a:rPr lang="en-US" sz="2400" dirty="0"/>
              <a:t>Category Purchases</a:t>
            </a:r>
          </a:p>
          <a:p>
            <a:pPr lvl="8"/>
            <a:r>
              <a:rPr lang="en-US" sz="2400" dirty="0"/>
              <a:t>Segment Purchases</a:t>
            </a:r>
          </a:p>
          <a:p>
            <a:pPr lvl="8"/>
            <a:r>
              <a:rPr lang="en-US" sz="2400" dirty="0"/>
              <a:t>Country Purchases</a:t>
            </a:r>
          </a:p>
          <a:p>
            <a:pPr lvl="8"/>
            <a:r>
              <a:rPr lang="en-US" sz="2400" dirty="0"/>
              <a:t>Profit Contributors</a:t>
            </a:r>
          </a:p>
          <a:p>
            <a:pPr lvl="8"/>
            <a:r>
              <a:rPr lang="en-US" sz="2400" dirty="0"/>
              <a:t>Summary</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8545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9119" y="5750"/>
            <a:ext cx="10353761" cy="1326321"/>
          </a:xfrm>
        </p:spPr>
        <p:txBody>
          <a:bodyPr/>
          <a:lstStyle/>
          <a:p>
            <a:r>
              <a:rPr lang="en-US" dirty="0"/>
              <a:t>Questions</a:t>
            </a:r>
          </a:p>
        </p:txBody>
      </p:sp>
      <p:sp>
        <p:nvSpPr>
          <p:cNvPr id="45" name="TextBox 44">
            <a:extLst>
              <a:ext uri="{FF2B5EF4-FFF2-40B4-BE49-F238E27FC236}">
                <a16:creationId xmlns:a16="http://schemas.microsoft.com/office/drawing/2014/main" id="{F0B81CEF-F675-460A-AEB0-CD169E7163D3}"/>
              </a:ext>
            </a:extLst>
          </p:cNvPr>
          <p:cNvSpPr txBox="1"/>
          <p:nvPr/>
        </p:nvSpPr>
        <p:spPr>
          <a:xfrm>
            <a:off x="8878290" y="3418599"/>
            <a:ext cx="2782111" cy="1569660"/>
          </a:xfrm>
          <a:prstGeom prst="rect">
            <a:avLst/>
          </a:prstGeom>
          <a:noFill/>
        </p:spPr>
        <p:txBody>
          <a:bodyPr wrap="square" rtlCol="0">
            <a:spAutoFit/>
          </a:bodyPr>
          <a:lstStyle/>
          <a:p>
            <a:pPr algn="ctr"/>
            <a:r>
              <a:rPr lang="en-US" sz="3200" dirty="0"/>
              <a:t>What factors contributed to the Profits?</a:t>
            </a:r>
          </a:p>
        </p:txBody>
      </p:sp>
      <p:sp>
        <p:nvSpPr>
          <p:cNvPr id="46" name="TextBox 45">
            <a:extLst>
              <a:ext uri="{FF2B5EF4-FFF2-40B4-BE49-F238E27FC236}">
                <a16:creationId xmlns:a16="http://schemas.microsoft.com/office/drawing/2014/main" id="{DFA0725E-E89B-431B-B661-84FF3BB387C6}"/>
              </a:ext>
            </a:extLst>
          </p:cNvPr>
          <p:cNvSpPr txBox="1"/>
          <p:nvPr/>
        </p:nvSpPr>
        <p:spPr>
          <a:xfrm>
            <a:off x="3083326" y="3418599"/>
            <a:ext cx="2782111" cy="2554545"/>
          </a:xfrm>
          <a:prstGeom prst="rect">
            <a:avLst/>
          </a:prstGeom>
          <a:noFill/>
        </p:spPr>
        <p:txBody>
          <a:bodyPr wrap="square" rtlCol="0">
            <a:spAutoFit/>
          </a:bodyPr>
          <a:lstStyle/>
          <a:p>
            <a:pPr algn="ctr"/>
            <a:r>
              <a:rPr lang="en-US" sz="3200" dirty="0"/>
              <a:t>Which segments accounts for the majority of purchases? </a:t>
            </a:r>
          </a:p>
        </p:txBody>
      </p:sp>
      <p:sp>
        <p:nvSpPr>
          <p:cNvPr id="47" name="TextBox 46">
            <a:extLst>
              <a:ext uri="{FF2B5EF4-FFF2-40B4-BE49-F238E27FC236}">
                <a16:creationId xmlns:a16="http://schemas.microsoft.com/office/drawing/2014/main" id="{F024D88B-8660-419C-84C5-050F348EC6AF}"/>
              </a:ext>
            </a:extLst>
          </p:cNvPr>
          <p:cNvSpPr txBox="1"/>
          <p:nvPr/>
        </p:nvSpPr>
        <p:spPr>
          <a:xfrm>
            <a:off x="5980808" y="3418599"/>
            <a:ext cx="2782111" cy="2554545"/>
          </a:xfrm>
          <a:prstGeom prst="rect">
            <a:avLst/>
          </a:prstGeom>
          <a:noFill/>
        </p:spPr>
        <p:txBody>
          <a:bodyPr wrap="square" rtlCol="0">
            <a:spAutoFit/>
          </a:bodyPr>
          <a:lstStyle/>
          <a:p>
            <a:pPr algn="ctr"/>
            <a:r>
              <a:rPr lang="en-US" sz="3200" dirty="0"/>
              <a:t>Which countries accounted for the greatest profits?</a:t>
            </a:r>
          </a:p>
        </p:txBody>
      </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AE4D2D23-5298-4DB9-A24C-1827AEDBB85B}"/>
                  </a:ext>
                </a:extLst>
              </p:cNvPr>
              <p:cNvGraphicFramePr>
                <a:graphicFrameLocks noChangeAspect="1"/>
              </p:cNvGraphicFramePr>
              <p:nvPr>
                <p:extLst>
                  <p:ext uri="{D42A27DB-BD31-4B8C-83A1-F6EECF244321}">
                    <p14:modId xmlns:p14="http://schemas.microsoft.com/office/powerpoint/2010/main" val="3274926182"/>
                  </p:ext>
                </p:extLst>
              </p:nvPr>
            </p:nvGraphicFramePr>
            <p:xfrm>
              <a:off x="3579125" y="1332071"/>
              <a:ext cx="1790512" cy="1714500"/>
            </p:xfrm>
            <a:graphic>
              <a:graphicData uri="http://schemas.microsoft.com/office/powerpoint/2016/slidezoom">
                <pslz:sldZm>
                  <pslz:sldZmObj sldId="266" cId="1936731449">
                    <pslz:zmPr id="{57EE3107-A48C-4492-ADFE-0E5B6B49C7B0}"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1790512" cy="1714500"/>
                        </a:xfrm>
                        <a:prstGeom prst="rect">
                          <a:avLst/>
                        </a:prstGeom>
                        <a:ln w="3175">
                          <a:noFill/>
                        </a:ln>
                      </p166:spPr>
                    </pslz:zmPr>
                  </pslz:sldZmObj>
                </pslz:sldZm>
              </a:graphicData>
            </a:graphic>
          </p:graphicFrame>
        </mc:Choice>
        <mc:Fallback xmlns="">
          <p:pic>
            <p:nvPicPr>
              <p:cNvPr id="12" name="Slide Zoom 11">
                <a:hlinkClick r:id="rId4" action="ppaction://hlinksldjump"/>
                <a:extLst>
                  <a:ext uri="{FF2B5EF4-FFF2-40B4-BE49-F238E27FC236}">
                    <a16:creationId xmlns:a16="http://schemas.microsoft.com/office/drawing/2014/main" id="{AE4D2D23-5298-4DB9-A24C-1827AEDBB85B}"/>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3579125" y="1332071"/>
                <a:ext cx="1790512" cy="171450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EFA6820B-530C-48F9-90E1-1CE8A1EE9619}"/>
                  </a:ext>
                </a:extLst>
              </p:cNvPr>
              <p:cNvGraphicFramePr>
                <a:graphicFrameLocks noChangeAspect="1"/>
              </p:cNvGraphicFramePr>
              <p:nvPr>
                <p:extLst>
                  <p:ext uri="{D42A27DB-BD31-4B8C-83A1-F6EECF244321}">
                    <p14:modId xmlns:p14="http://schemas.microsoft.com/office/powerpoint/2010/main" val="1685263634"/>
                  </p:ext>
                </p:extLst>
              </p:nvPr>
            </p:nvGraphicFramePr>
            <p:xfrm>
              <a:off x="6362295" y="1314715"/>
              <a:ext cx="1772200" cy="1714500"/>
            </p:xfrm>
            <a:graphic>
              <a:graphicData uri="http://schemas.microsoft.com/office/powerpoint/2016/slidezoom">
                <pslz:sldZm>
                  <pslz:sldZmObj sldId="264" cId="2273655560">
                    <pslz:zmPr id="{C280E596-9A86-4891-A53F-FDB74FE4BFFF}"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1772200" cy="1714500"/>
                        </a:xfrm>
                        <a:prstGeom prst="rect">
                          <a:avLst/>
                        </a:prstGeom>
                        <a:ln w="3175">
                          <a:noFill/>
                        </a:ln>
                      </p166:spPr>
                    </pslz:zmPr>
                  </pslz:sldZmObj>
                </pslz:sldZm>
              </a:graphicData>
            </a:graphic>
          </p:graphicFrame>
        </mc:Choice>
        <mc:Fallback xmlns="">
          <p:pic>
            <p:nvPicPr>
              <p:cNvPr id="14" name="Slide Zoom 13">
                <a:hlinkClick r:id="rId7" action="ppaction://hlinksldjump"/>
                <a:extLst>
                  <a:ext uri="{FF2B5EF4-FFF2-40B4-BE49-F238E27FC236}">
                    <a16:creationId xmlns:a16="http://schemas.microsoft.com/office/drawing/2014/main" id="{EFA6820B-530C-48F9-90E1-1CE8A1EE9619}"/>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6362295" y="1314715"/>
                <a:ext cx="1772200" cy="171450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84E76235-CB66-4CD7-959C-012AB2935EDD}"/>
                  </a:ext>
                </a:extLst>
              </p:cNvPr>
              <p:cNvGraphicFramePr>
                <a:graphicFrameLocks noChangeAspect="1"/>
              </p:cNvGraphicFramePr>
              <p:nvPr>
                <p:extLst>
                  <p:ext uri="{D42A27DB-BD31-4B8C-83A1-F6EECF244321}">
                    <p14:modId xmlns:p14="http://schemas.microsoft.com/office/powerpoint/2010/main" val="1136847206"/>
                  </p:ext>
                </p:extLst>
              </p:nvPr>
            </p:nvGraphicFramePr>
            <p:xfrm>
              <a:off x="9378477" y="1267485"/>
              <a:ext cx="1781735" cy="1714500"/>
            </p:xfrm>
            <a:graphic>
              <a:graphicData uri="http://schemas.microsoft.com/office/powerpoint/2016/slidezoom">
                <pslz:sldZm>
                  <pslz:sldZmObj sldId="265" cId="2929697371">
                    <pslz:zmPr id="{D1A6FC43-7FD8-4B9F-8C06-235588FB60CC}" returnToParent="0"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1781735" cy="1714500"/>
                        </a:xfrm>
                        <a:prstGeom prst="rect">
                          <a:avLst/>
                        </a:prstGeom>
                        <a:ln w="3175">
                          <a:noFill/>
                        </a:ln>
                      </p166:spPr>
                    </pslz:zmPr>
                  </pslz:sldZmObj>
                </pslz:sldZm>
              </a:graphicData>
            </a:graphic>
          </p:graphicFrame>
        </mc:Choice>
        <mc:Fallback xmlns="">
          <p:pic>
            <p:nvPicPr>
              <p:cNvPr id="20" name="Slide Zoom 19">
                <a:hlinkClick r:id="rId10" action="ppaction://hlinksldjump"/>
                <a:extLst>
                  <a:ext uri="{FF2B5EF4-FFF2-40B4-BE49-F238E27FC236}">
                    <a16:creationId xmlns:a16="http://schemas.microsoft.com/office/drawing/2014/main" id="{84E76235-CB66-4CD7-959C-012AB2935EDD}"/>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9378477" y="1267485"/>
                <a:ext cx="1781735" cy="1714500"/>
              </a:xfrm>
              <a:prstGeom prst="rect">
                <a:avLst/>
              </a:prstGeom>
              <a:ln w="3175">
                <a:noFill/>
              </a:ln>
            </p:spPr>
          </p:pic>
        </mc:Fallback>
      </mc:AlternateContent>
      <p:sp>
        <p:nvSpPr>
          <p:cNvPr id="29" name="TextBox 28">
            <a:extLst>
              <a:ext uri="{FF2B5EF4-FFF2-40B4-BE49-F238E27FC236}">
                <a16:creationId xmlns:a16="http://schemas.microsoft.com/office/drawing/2014/main" id="{83546A2F-A579-4E69-82BD-304246DFAEC0}"/>
              </a:ext>
            </a:extLst>
          </p:cNvPr>
          <p:cNvSpPr txBox="1"/>
          <p:nvPr/>
        </p:nvSpPr>
        <p:spPr>
          <a:xfrm>
            <a:off x="301215" y="3418599"/>
            <a:ext cx="2782111" cy="1569660"/>
          </a:xfrm>
          <a:prstGeom prst="rect">
            <a:avLst/>
          </a:prstGeom>
          <a:noFill/>
        </p:spPr>
        <p:txBody>
          <a:bodyPr wrap="square" rtlCol="0">
            <a:spAutoFit/>
          </a:bodyPr>
          <a:lstStyle/>
          <a:p>
            <a:pPr algn="ctr"/>
            <a:r>
              <a:rPr lang="en-US" sz="3200" dirty="0"/>
              <a:t>What are people buying?</a:t>
            </a:r>
          </a:p>
        </p:txBody>
      </p:sp>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4CA7A84B-6122-4D33-B4AF-705D93C85E94}"/>
                  </a:ext>
                </a:extLst>
              </p:cNvPr>
              <p:cNvGraphicFramePr>
                <a:graphicFrameLocks noChangeAspect="1"/>
              </p:cNvGraphicFramePr>
              <p:nvPr>
                <p:extLst>
                  <p:ext uri="{D42A27DB-BD31-4B8C-83A1-F6EECF244321}">
                    <p14:modId xmlns:p14="http://schemas.microsoft.com/office/powerpoint/2010/main" val="2764865740"/>
                  </p:ext>
                </p:extLst>
              </p:nvPr>
            </p:nvGraphicFramePr>
            <p:xfrm>
              <a:off x="955994" y="1297359"/>
              <a:ext cx="1763024" cy="1714500"/>
            </p:xfrm>
            <a:graphic>
              <a:graphicData uri="http://schemas.microsoft.com/office/powerpoint/2016/slidezoom">
                <pslz:sldZm>
                  <pslz:sldZmObj sldId="262" cId="1561818665">
                    <pslz:zmPr id="{7984E909-06B7-43AD-8275-8E0EB332C063}"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1763024" cy="1714500"/>
                        </a:xfrm>
                        <a:prstGeom prst="rect">
                          <a:avLst/>
                        </a:prstGeom>
                        <a:ln w="3175">
                          <a:noFill/>
                        </a:ln>
                      </p166:spPr>
                    </pslz:zmPr>
                  </pslz:sldZmObj>
                </pslz:sldZm>
              </a:graphicData>
            </a:graphic>
          </p:graphicFrame>
        </mc:Choice>
        <mc:Fallback xmlns="">
          <p:pic>
            <p:nvPicPr>
              <p:cNvPr id="30" name="Slide Zoom 29">
                <a:hlinkClick r:id="rId13" action="ppaction://hlinksldjump"/>
                <a:extLst>
                  <a:ext uri="{FF2B5EF4-FFF2-40B4-BE49-F238E27FC236}">
                    <a16:creationId xmlns:a16="http://schemas.microsoft.com/office/drawing/2014/main" id="{4CA7A84B-6122-4D33-B4AF-705D93C85E94}"/>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955994" y="1297359"/>
                <a:ext cx="1763024" cy="1714500"/>
              </a:xfrm>
              <a:prstGeom prst="rect">
                <a:avLst/>
              </a:prstGeom>
              <a:ln w="3175">
                <a:noFill/>
              </a:ln>
            </p:spPr>
          </p:pic>
        </mc:Fallback>
      </mc:AlternateContent>
    </p:spTree>
    <p:extLst>
      <p:ext uri="{BB962C8B-B14F-4D97-AF65-F5344CB8AC3E}">
        <p14:creationId xmlns:p14="http://schemas.microsoft.com/office/powerpoint/2010/main" val="3429351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9119" y="180480"/>
            <a:ext cx="10353761" cy="1326321"/>
          </a:xfrm>
        </p:spPr>
        <p:txBody>
          <a:bodyPr/>
          <a:lstStyle/>
          <a:p>
            <a:r>
              <a:rPr lang="en-US" dirty="0"/>
              <a:t>What are people buying?</a:t>
            </a:r>
          </a:p>
        </p:txBody>
      </p:sp>
      <p:grpSp>
        <p:nvGrpSpPr>
          <p:cNvPr id="24" name="Group 23">
            <a:extLst>
              <a:ext uri="{FF2B5EF4-FFF2-40B4-BE49-F238E27FC236}">
                <a16:creationId xmlns:a16="http://schemas.microsoft.com/office/drawing/2014/main" id="{C47C61A1-52C2-45B4-A24C-FA524A87A6DA}"/>
              </a:ext>
            </a:extLst>
          </p:cNvPr>
          <p:cNvGrpSpPr/>
          <p:nvPr/>
        </p:nvGrpSpPr>
        <p:grpSpPr>
          <a:xfrm>
            <a:off x="556069" y="4668695"/>
            <a:ext cx="1426288" cy="1226108"/>
            <a:chOff x="470505" y="1360311"/>
            <a:chExt cx="1426288" cy="1226108"/>
          </a:xfrm>
        </p:grpSpPr>
        <p:pic>
          <p:nvPicPr>
            <p:cNvPr id="7" name="Graphic 6" descr="USB with solid fill">
              <a:extLst>
                <a:ext uri="{FF2B5EF4-FFF2-40B4-BE49-F238E27FC236}">
                  <a16:creationId xmlns:a16="http://schemas.microsoft.com/office/drawing/2014/main" id="{DDA08651-F0BF-439B-BAE0-BE80A9248A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449" y="1672019"/>
              <a:ext cx="914400" cy="914400"/>
            </a:xfrm>
            <a:prstGeom prst="rect">
              <a:avLst/>
            </a:prstGeom>
          </p:spPr>
        </p:pic>
        <p:sp>
          <p:nvSpPr>
            <p:cNvPr id="9" name="TextBox 8">
              <a:extLst>
                <a:ext uri="{FF2B5EF4-FFF2-40B4-BE49-F238E27FC236}">
                  <a16:creationId xmlns:a16="http://schemas.microsoft.com/office/drawing/2014/main" id="{B8D9B3CE-FF36-4F16-9FC4-CE15CDD22A87}"/>
                </a:ext>
              </a:extLst>
            </p:cNvPr>
            <p:cNvSpPr txBox="1"/>
            <p:nvPr/>
          </p:nvSpPr>
          <p:spPr>
            <a:xfrm>
              <a:off x="470505" y="1360311"/>
              <a:ext cx="1426288" cy="369332"/>
            </a:xfrm>
            <a:prstGeom prst="rect">
              <a:avLst/>
            </a:prstGeom>
            <a:noFill/>
          </p:spPr>
          <p:txBody>
            <a:bodyPr wrap="none" rtlCol="0">
              <a:spAutoFit/>
            </a:bodyPr>
            <a:lstStyle/>
            <a:p>
              <a:r>
                <a:rPr lang="en-US" dirty="0"/>
                <a:t>Technology</a:t>
              </a:r>
            </a:p>
          </p:txBody>
        </p:sp>
      </p:grpSp>
      <p:grpSp>
        <p:nvGrpSpPr>
          <p:cNvPr id="23" name="Group 22">
            <a:extLst>
              <a:ext uri="{FF2B5EF4-FFF2-40B4-BE49-F238E27FC236}">
                <a16:creationId xmlns:a16="http://schemas.microsoft.com/office/drawing/2014/main" id="{04CC3E9A-C258-4997-949D-79FC47C1507C}"/>
              </a:ext>
            </a:extLst>
          </p:cNvPr>
          <p:cNvGrpSpPr/>
          <p:nvPr/>
        </p:nvGrpSpPr>
        <p:grpSpPr>
          <a:xfrm>
            <a:off x="805851" y="1979363"/>
            <a:ext cx="1314463" cy="1048642"/>
            <a:chOff x="603105" y="2993412"/>
            <a:chExt cx="1314463" cy="1048642"/>
          </a:xfrm>
        </p:grpSpPr>
        <p:pic>
          <p:nvPicPr>
            <p:cNvPr id="6" name="Graphic 5" descr="Couch with solid fill">
              <a:extLst>
                <a:ext uri="{FF2B5EF4-FFF2-40B4-BE49-F238E27FC236}">
                  <a16:creationId xmlns:a16="http://schemas.microsoft.com/office/drawing/2014/main" id="{7B1706B0-7383-4556-B996-FC6E2ECBFA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449" y="3127654"/>
              <a:ext cx="914400" cy="914400"/>
            </a:xfrm>
            <a:prstGeom prst="rect">
              <a:avLst/>
            </a:prstGeom>
          </p:spPr>
        </p:pic>
        <p:sp>
          <p:nvSpPr>
            <p:cNvPr id="15" name="TextBox 14">
              <a:extLst>
                <a:ext uri="{FF2B5EF4-FFF2-40B4-BE49-F238E27FC236}">
                  <a16:creationId xmlns:a16="http://schemas.microsoft.com/office/drawing/2014/main" id="{0D4DDFDF-5C5B-4D90-82A1-93767BDB5D20}"/>
                </a:ext>
              </a:extLst>
            </p:cNvPr>
            <p:cNvSpPr txBox="1"/>
            <p:nvPr/>
          </p:nvSpPr>
          <p:spPr>
            <a:xfrm>
              <a:off x="603105" y="2993412"/>
              <a:ext cx="1161087" cy="369332"/>
            </a:xfrm>
            <a:prstGeom prst="rect">
              <a:avLst/>
            </a:prstGeom>
            <a:noFill/>
          </p:spPr>
          <p:txBody>
            <a:bodyPr wrap="none" rtlCol="0">
              <a:spAutoFit/>
            </a:bodyPr>
            <a:lstStyle/>
            <a:p>
              <a:r>
                <a:rPr lang="en-US" dirty="0"/>
                <a:t>Furniture</a:t>
              </a:r>
            </a:p>
          </p:txBody>
        </p:sp>
        <p:sp>
          <p:nvSpPr>
            <p:cNvPr id="20" name="TextBox 19">
              <a:extLst>
                <a:ext uri="{FF2B5EF4-FFF2-40B4-BE49-F238E27FC236}">
                  <a16:creationId xmlns:a16="http://schemas.microsoft.com/office/drawing/2014/main" id="{5002CFE0-2B48-4705-8EB9-B5B882DE0EA2}"/>
                </a:ext>
              </a:extLst>
            </p:cNvPr>
            <p:cNvSpPr txBox="1"/>
            <p:nvPr/>
          </p:nvSpPr>
          <p:spPr>
            <a:xfrm>
              <a:off x="1732837" y="3339654"/>
              <a:ext cx="184731" cy="369332"/>
            </a:xfrm>
            <a:prstGeom prst="rect">
              <a:avLst/>
            </a:prstGeom>
            <a:noFill/>
          </p:spPr>
          <p:txBody>
            <a:bodyPr wrap="none" rtlCol="0">
              <a:spAutoFit/>
            </a:bodyPr>
            <a:lstStyle/>
            <a:p>
              <a:endParaRPr lang="en-US" dirty="0"/>
            </a:p>
          </p:txBody>
        </p:sp>
      </p:grpSp>
      <p:grpSp>
        <p:nvGrpSpPr>
          <p:cNvPr id="25" name="Group 24">
            <a:extLst>
              <a:ext uri="{FF2B5EF4-FFF2-40B4-BE49-F238E27FC236}">
                <a16:creationId xmlns:a16="http://schemas.microsoft.com/office/drawing/2014/main" id="{53B3F748-035D-4685-A613-54D48A303A5B}"/>
              </a:ext>
            </a:extLst>
          </p:cNvPr>
          <p:cNvGrpSpPr/>
          <p:nvPr/>
        </p:nvGrpSpPr>
        <p:grpSpPr>
          <a:xfrm>
            <a:off x="541306" y="3231511"/>
            <a:ext cx="1800173" cy="1244820"/>
            <a:chOff x="479352" y="4252869"/>
            <a:chExt cx="1800173" cy="1244820"/>
          </a:xfrm>
        </p:grpSpPr>
        <p:pic>
          <p:nvPicPr>
            <p:cNvPr id="5" name="Graphic 4" descr="Pencil outline">
              <a:extLst>
                <a:ext uri="{FF2B5EF4-FFF2-40B4-BE49-F238E27FC236}">
                  <a16:creationId xmlns:a16="http://schemas.microsoft.com/office/drawing/2014/main" id="{39F2084B-32B5-49A2-A785-157351DE9C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6449" y="4583289"/>
              <a:ext cx="914400" cy="914400"/>
            </a:xfrm>
            <a:prstGeom prst="rect">
              <a:avLst/>
            </a:prstGeom>
          </p:spPr>
        </p:pic>
        <p:sp>
          <p:nvSpPr>
            <p:cNvPr id="16" name="TextBox 15">
              <a:extLst>
                <a:ext uri="{FF2B5EF4-FFF2-40B4-BE49-F238E27FC236}">
                  <a16:creationId xmlns:a16="http://schemas.microsoft.com/office/drawing/2014/main" id="{B93AB2BD-F08F-4D22-BA47-DB6E9017F426}"/>
                </a:ext>
              </a:extLst>
            </p:cNvPr>
            <p:cNvSpPr txBox="1"/>
            <p:nvPr/>
          </p:nvSpPr>
          <p:spPr>
            <a:xfrm>
              <a:off x="479352" y="4252869"/>
              <a:ext cx="1800173" cy="369332"/>
            </a:xfrm>
            <a:prstGeom prst="rect">
              <a:avLst/>
            </a:prstGeom>
            <a:noFill/>
          </p:spPr>
          <p:txBody>
            <a:bodyPr wrap="none" rtlCol="0">
              <a:spAutoFit/>
            </a:bodyPr>
            <a:lstStyle/>
            <a:p>
              <a:r>
                <a:rPr lang="en-US" dirty="0"/>
                <a:t>Office Supplies</a:t>
              </a:r>
            </a:p>
          </p:txBody>
        </p:sp>
      </p:grpSp>
      <p:grpSp>
        <p:nvGrpSpPr>
          <p:cNvPr id="8" name="Group 7">
            <a:extLst>
              <a:ext uri="{FF2B5EF4-FFF2-40B4-BE49-F238E27FC236}">
                <a16:creationId xmlns:a16="http://schemas.microsoft.com/office/drawing/2014/main" id="{ACAA0F3C-C21F-475D-9F29-ADB51D467281}"/>
              </a:ext>
            </a:extLst>
          </p:cNvPr>
          <p:cNvGrpSpPr/>
          <p:nvPr/>
        </p:nvGrpSpPr>
        <p:grpSpPr>
          <a:xfrm>
            <a:off x="4761310" y="1420224"/>
            <a:ext cx="5022770" cy="4445925"/>
            <a:chOff x="4761310" y="1420224"/>
            <a:chExt cx="5022770" cy="4445925"/>
          </a:xfrm>
        </p:grpSpPr>
        <p:pic>
          <p:nvPicPr>
            <p:cNvPr id="4" name="Picture 3" descr="Chart, bar chart&#10;&#10;Description automatically generated">
              <a:extLst>
                <a:ext uri="{FF2B5EF4-FFF2-40B4-BE49-F238E27FC236}">
                  <a16:creationId xmlns:a16="http://schemas.microsoft.com/office/drawing/2014/main" id="{C68D54D1-3175-4C74-A605-AC2ACDA8CD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61310" y="1420224"/>
              <a:ext cx="5022770" cy="4445925"/>
            </a:xfrm>
            <a:prstGeom prst="rect">
              <a:avLst/>
            </a:prstGeom>
          </p:spPr>
        </p:pic>
        <p:sp>
          <p:nvSpPr>
            <p:cNvPr id="3" name="Rectangle 2">
              <a:extLst>
                <a:ext uri="{FF2B5EF4-FFF2-40B4-BE49-F238E27FC236}">
                  <a16:creationId xmlns:a16="http://schemas.microsoft.com/office/drawing/2014/main" id="{1E6D93D9-5108-4191-BB44-14A24D1605E3}"/>
                </a:ext>
              </a:extLst>
            </p:cNvPr>
            <p:cNvSpPr/>
            <p:nvPr/>
          </p:nvSpPr>
          <p:spPr>
            <a:xfrm>
              <a:off x="5062182" y="1586552"/>
              <a:ext cx="628934" cy="1228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1" name="Table 11">
            <a:extLst>
              <a:ext uri="{FF2B5EF4-FFF2-40B4-BE49-F238E27FC236}">
                <a16:creationId xmlns:a16="http://schemas.microsoft.com/office/drawing/2014/main" id="{3EF5CCC4-21A6-4052-9F7D-1BAD290032DC}"/>
              </a:ext>
            </a:extLst>
          </p:cNvPr>
          <p:cNvGraphicFramePr>
            <a:graphicFrameLocks noGrp="1"/>
          </p:cNvGraphicFramePr>
          <p:nvPr>
            <p:extLst>
              <p:ext uri="{D42A27DB-BD31-4B8C-83A1-F6EECF244321}">
                <p14:modId xmlns:p14="http://schemas.microsoft.com/office/powerpoint/2010/main" val="4179275208"/>
              </p:ext>
            </p:extLst>
          </p:nvPr>
        </p:nvGraphicFramePr>
        <p:xfrm>
          <a:off x="342406" y="1373407"/>
          <a:ext cx="3741079" cy="4503235"/>
        </p:xfrm>
        <a:graphic>
          <a:graphicData uri="http://schemas.openxmlformats.org/drawingml/2006/table">
            <a:tbl>
              <a:tblPr firstRow="1" bandRow="1">
                <a:tableStyleId>{2D5ABB26-0587-4C30-8999-92F81FD0307C}</a:tableStyleId>
              </a:tblPr>
              <a:tblGrid>
                <a:gridCol w="2062591">
                  <a:extLst>
                    <a:ext uri="{9D8B030D-6E8A-4147-A177-3AD203B41FA5}">
                      <a16:colId xmlns:a16="http://schemas.microsoft.com/office/drawing/2014/main" val="1531334107"/>
                    </a:ext>
                  </a:extLst>
                </a:gridCol>
                <a:gridCol w="1678488">
                  <a:extLst>
                    <a:ext uri="{9D8B030D-6E8A-4147-A177-3AD203B41FA5}">
                      <a16:colId xmlns:a16="http://schemas.microsoft.com/office/drawing/2014/main" val="1275197089"/>
                    </a:ext>
                  </a:extLst>
                </a:gridCol>
              </a:tblGrid>
              <a:tr h="504940">
                <a:tc>
                  <a:txBody>
                    <a:bodyPr/>
                    <a:lstStyle/>
                    <a:p>
                      <a:pPr algn="ctr"/>
                      <a:r>
                        <a:rPr lang="en-US" dirty="0"/>
                        <a:t>Category</a:t>
                      </a:r>
                    </a:p>
                  </a:txBody>
                  <a:tcPr/>
                </a:tc>
                <a:tc>
                  <a:txBody>
                    <a:bodyPr/>
                    <a:lstStyle/>
                    <a:p>
                      <a:pPr algn="ctr"/>
                      <a:r>
                        <a:rPr lang="en-US" dirty="0"/>
                        <a:t>Sales</a:t>
                      </a:r>
                    </a:p>
                  </a:txBody>
                  <a:tcPr/>
                </a:tc>
                <a:extLst>
                  <a:ext uri="{0D108BD9-81ED-4DB2-BD59-A6C34878D82A}">
                    <a16:rowId xmlns:a16="http://schemas.microsoft.com/office/drawing/2014/main" val="3641471305"/>
                  </a:ext>
                </a:extLst>
              </a:tr>
              <a:tr h="1332765">
                <a:tc>
                  <a:txBody>
                    <a:bodyPr/>
                    <a:lstStyle/>
                    <a:p>
                      <a:endParaRPr lang="en-US" dirty="0"/>
                    </a:p>
                  </a:txBody>
                  <a:tcPr/>
                </a:tc>
                <a:tc>
                  <a:txBody>
                    <a:bodyPr/>
                    <a:lstStyle/>
                    <a:p>
                      <a:pPr algn="ctr"/>
                      <a:r>
                        <a:rPr lang="en-US" dirty="0"/>
                        <a:t>$4.110 M</a:t>
                      </a:r>
                    </a:p>
                  </a:txBody>
                  <a:tcPr anchor="ctr"/>
                </a:tc>
                <a:extLst>
                  <a:ext uri="{0D108BD9-81ED-4DB2-BD59-A6C34878D82A}">
                    <a16:rowId xmlns:a16="http://schemas.microsoft.com/office/drawing/2014/main" val="3748842092"/>
                  </a:ext>
                </a:extLst>
              </a:tr>
              <a:tr h="1332765">
                <a:tc>
                  <a:txBody>
                    <a:bodyPr/>
                    <a:lstStyle/>
                    <a:p>
                      <a:endParaRPr lang="en-US" dirty="0"/>
                    </a:p>
                  </a:txBody>
                  <a:tcPr/>
                </a:tc>
                <a:tc>
                  <a:txBody>
                    <a:bodyPr/>
                    <a:lstStyle/>
                    <a:p>
                      <a:pPr algn="ctr"/>
                      <a:r>
                        <a:rPr lang="en-US" dirty="0"/>
                        <a:t>$3.787 M</a:t>
                      </a:r>
                    </a:p>
                  </a:txBody>
                  <a:tcPr anchor="ctr"/>
                </a:tc>
                <a:extLst>
                  <a:ext uri="{0D108BD9-81ED-4DB2-BD59-A6C34878D82A}">
                    <a16:rowId xmlns:a16="http://schemas.microsoft.com/office/drawing/2014/main" val="3428284398"/>
                  </a:ext>
                </a:extLst>
              </a:tr>
              <a:tr h="1332765">
                <a:tc>
                  <a:txBody>
                    <a:bodyPr/>
                    <a:lstStyle/>
                    <a:p>
                      <a:endParaRPr lang="en-US" dirty="0"/>
                    </a:p>
                  </a:txBody>
                  <a:tcPr/>
                </a:tc>
                <a:tc>
                  <a:txBody>
                    <a:bodyPr/>
                    <a:lstStyle/>
                    <a:p>
                      <a:pPr algn="ctr"/>
                      <a:r>
                        <a:rPr lang="en-US" dirty="0"/>
                        <a:t>$4.744 M</a:t>
                      </a:r>
                    </a:p>
                  </a:txBody>
                  <a:tcPr anchor="ctr"/>
                </a:tc>
                <a:extLst>
                  <a:ext uri="{0D108BD9-81ED-4DB2-BD59-A6C34878D82A}">
                    <a16:rowId xmlns:a16="http://schemas.microsoft.com/office/drawing/2014/main" val="4161634861"/>
                  </a:ext>
                </a:extLst>
              </a:tr>
            </a:tbl>
          </a:graphicData>
        </a:graphic>
      </p:graphicFrame>
    </p:spTree>
    <p:extLst>
      <p:ext uri="{BB962C8B-B14F-4D97-AF65-F5344CB8AC3E}">
        <p14:creationId xmlns:p14="http://schemas.microsoft.com/office/powerpoint/2010/main" val="156181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A5509-5F3F-45A4-B6B8-20116D7D106B}"/>
              </a:ext>
            </a:extLst>
          </p:cNvPr>
          <p:cNvSpPr>
            <a:spLocks noGrp="1"/>
          </p:cNvSpPr>
          <p:nvPr>
            <p:ph type="title"/>
          </p:nvPr>
        </p:nvSpPr>
        <p:spPr/>
        <p:txBody>
          <a:bodyPr/>
          <a:lstStyle/>
          <a:p>
            <a:r>
              <a:rPr lang="en-US" b="1" i="0" dirty="0">
                <a:effectLst/>
                <a:latin typeface="Helvetica Neue"/>
              </a:rPr>
              <a:t>Categorical analysis using Chi-Square</a:t>
            </a:r>
            <a:br>
              <a:rPr lang="en-US" b="1" i="0" dirty="0">
                <a:effectLst/>
                <a:latin typeface="Helvetica Neue"/>
              </a:rPr>
            </a:br>
            <a:endParaRPr lang="en-US" dirty="0"/>
          </a:p>
        </p:txBody>
      </p:sp>
      <p:sp>
        <p:nvSpPr>
          <p:cNvPr id="4" name="TextBox 3">
            <a:extLst>
              <a:ext uri="{FF2B5EF4-FFF2-40B4-BE49-F238E27FC236}">
                <a16:creationId xmlns:a16="http://schemas.microsoft.com/office/drawing/2014/main" id="{2AF7E7E7-8C91-40DA-A9EE-B46362CCCFD6}"/>
              </a:ext>
            </a:extLst>
          </p:cNvPr>
          <p:cNvSpPr txBox="1"/>
          <p:nvPr/>
        </p:nvSpPr>
        <p:spPr>
          <a:xfrm>
            <a:off x="2910980" y="2505668"/>
            <a:ext cx="6971251" cy="1569660"/>
          </a:xfrm>
          <a:prstGeom prst="rect">
            <a:avLst/>
          </a:prstGeom>
          <a:noFill/>
        </p:spPr>
        <p:txBody>
          <a:bodyPr wrap="square">
            <a:spAutoFit/>
          </a:bodyPr>
          <a:lstStyle/>
          <a:p>
            <a:pPr algn="l"/>
            <a:r>
              <a:rPr lang="en-US" sz="2400" b="1" i="0" dirty="0">
                <a:effectLst/>
                <a:latin typeface="Helvetica Neue"/>
              </a:rPr>
              <a:t>Null Hypothesis: No statistical significance exists in the distribution of the orders placed by the three segments: corporate, consumers and home office.</a:t>
            </a:r>
          </a:p>
        </p:txBody>
      </p:sp>
    </p:spTree>
    <p:extLst>
      <p:ext uri="{BB962C8B-B14F-4D97-AF65-F5344CB8AC3E}">
        <p14:creationId xmlns:p14="http://schemas.microsoft.com/office/powerpoint/2010/main" val="1936731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9119" y="180480"/>
            <a:ext cx="10353761" cy="1326321"/>
          </a:xfrm>
        </p:spPr>
        <p:txBody>
          <a:bodyPr/>
          <a:lstStyle/>
          <a:p>
            <a:r>
              <a:rPr lang="en-US" dirty="0"/>
              <a:t>Which segment accounts for most the consumer purchases?</a:t>
            </a:r>
          </a:p>
        </p:txBody>
      </p:sp>
      <p:grpSp>
        <p:nvGrpSpPr>
          <p:cNvPr id="12" name="Group 11">
            <a:extLst>
              <a:ext uri="{FF2B5EF4-FFF2-40B4-BE49-F238E27FC236}">
                <a16:creationId xmlns:a16="http://schemas.microsoft.com/office/drawing/2014/main" id="{47626A4D-664B-443E-8186-288FD474346D}"/>
              </a:ext>
            </a:extLst>
          </p:cNvPr>
          <p:cNvGrpSpPr/>
          <p:nvPr/>
        </p:nvGrpSpPr>
        <p:grpSpPr>
          <a:xfrm>
            <a:off x="573365" y="3513585"/>
            <a:ext cx="1283621" cy="1290543"/>
            <a:chOff x="470505" y="1360311"/>
            <a:chExt cx="1283621" cy="1290543"/>
          </a:xfrm>
        </p:grpSpPr>
        <p:pic>
          <p:nvPicPr>
            <p:cNvPr id="23" name="Graphic 22" descr="Building outline">
              <a:extLst>
                <a:ext uri="{FF2B5EF4-FFF2-40B4-BE49-F238E27FC236}">
                  <a16:creationId xmlns:a16="http://schemas.microsoft.com/office/drawing/2014/main" id="{6F452EB8-9341-47FD-B41A-34154B5973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203" y="1736454"/>
              <a:ext cx="914400" cy="914400"/>
            </a:xfrm>
            <a:prstGeom prst="rect">
              <a:avLst/>
            </a:prstGeom>
          </p:spPr>
        </p:pic>
        <p:sp>
          <p:nvSpPr>
            <p:cNvPr id="26" name="TextBox 25">
              <a:extLst>
                <a:ext uri="{FF2B5EF4-FFF2-40B4-BE49-F238E27FC236}">
                  <a16:creationId xmlns:a16="http://schemas.microsoft.com/office/drawing/2014/main" id="{09D4442C-7406-4BDF-88B4-A91394FC1F00}"/>
                </a:ext>
              </a:extLst>
            </p:cNvPr>
            <p:cNvSpPr txBox="1"/>
            <p:nvPr/>
          </p:nvSpPr>
          <p:spPr>
            <a:xfrm>
              <a:off x="470505" y="1360311"/>
              <a:ext cx="1283621" cy="369332"/>
            </a:xfrm>
            <a:prstGeom prst="rect">
              <a:avLst/>
            </a:prstGeom>
            <a:noFill/>
          </p:spPr>
          <p:txBody>
            <a:bodyPr wrap="none" rtlCol="0">
              <a:spAutoFit/>
            </a:bodyPr>
            <a:lstStyle/>
            <a:p>
              <a:r>
                <a:rPr lang="en-US" dirty="0"/>
                <a:t>Corporate</a:t>
              </a:r>
            </a:p>
          </p:txBody>
        </p:sp>
      </p:grpSp>
      <p:grpSp>
        <p:nvGrpSpPr>
          <p:cNvPr id="13" name="Group 12">
            <a:extLst>
              <a:ext uri="{FF2B5EF4-FFF2-40B4-BE49-F238E27FC236}">
                <a16:creationId xmlns:a16="http://schemas.microsoft.com/office/drawing/2014/main" id="{78341175-8679-498B-B2C9-BDDA4035F7F1}"/>
              </a:ext>
            </a:extLst>
          </p:cNvPr>
          <p:cNvGrpSpPr/>
          <p:nvPr/>
        </p:nvGrpSpPr>
        <p:grpSpPr>
          <a:xfrm>
            <a:off x="519894" y="5165460"/>
            <a:ext cx="1516441" cy="1251947"/>
            <a:chOff x="382953" y="2955652"/>
            <a:chExt cx="1516441" cy="1251947"/>
          </a:xfrm>
        </p:grpSpPr>
        <p:pic>
          <p:nvPicPr>
            <p:cNvPr id="22" name="Graphic 21" descr="Office Chair with solid fill">
              <a:extLst>
                <a:ext uri="{FF2B5EF4-FFF2-40B4-BE49-F238E27FC236}">
                  <a16:creationId xmlns:a16="http://schemas.microsoft.com/office/drawing/2014/main" id="{00EF6147-D7DC-4880-95ED-F596721964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6203" y="3293199"/>
              <a:ext cx="914400" cy="914400"/>
            </a:xfrm>
            <a:prstGeom prst="rect">
              <a:avLst/>
            </a:prstGeom>
          </p:spPr>
        </p:pic>
        <p:sp>
          <p:nvSpPr>
            <p:cNvPr id="27" name="TextBox 26">
              <a:extLst>
                <a:ext uri="{FF2B5EF4-FFF2-40B4-BE49-F238E27FC236}">
                  <a16:creationId xmlns:a16="http://schemas.microsoft.com/office/drawing/2014/main" id="{85456721-1CA8-472E-8B4C-976EABAD5A47}"/>
                </a:ext>
              </a:extLst>
            </p:cNvPr>
            <p:cNvSpPr txBox="1"/>
            <p:nvPr/>
          </p:nvSpPr>
          <p:spPr>
            <a:xfrm>
              <a:off x="382953" y="2955652"/>
              <a:ext cx="1516441" cy="369332"/>
            </a:xfrm>
            <a:prstGeom prst="rect">
              <a:avLst/>
            </a:prstGeom>
            <a:noFill/>
          </p:spPr>
          <p:txBody>
            <a:bodyPr wrap="none" rtlCol="0">
              <a:spAutoFit/>
            </a:bodyPr>
            <a:lstStyle/>
            <a:p>
              <a:r>
                <a:rPr lang="en-US" dirty="0"/>
                <a:t>Home Office</a:t>
              </a:r>
            </a:p>
          </p:txBody>
        </p:sp>
      </p:grpSp>
      <p:grpSp>
        <p:nvGrpSpPr>
          <p:cNvPr id="32" name="Group 31">
            <a:extLst>
              <a:ext uri="{FF2B5EF4-FFF2-40B4-BE49-F238E27FC236}">
                <a16:creationId xmlns:a16="http://schemas.microsoft.com/office/drawing/2014/main" id="{07CE7ADA-DB40-4502-BB18-31900554B86D}"/>
              </a:ext>
            </a:extLst>
          </p:cNvPr>
          <p:cNvGrpSpPr/>
          <p:nvPr/>
        </p:nvGrpSpPr>
        <p:grpSpPr>
          <a:xfrm>
            <a:off x="522577" y="1801005"/>
            <a:ext cx="1348446" cy="1351249"/>
            <a:chOff x="441321" y="4336986"/>
            <a:chExt cx="1348446" cy="1351249"/>
          </a:xfrm>
        </p:grpSpPr>
        <p:pic>
          <p:nvPicPr>
            <p:cNvPr id="8" name="Graphic 7" descr="Man outline">
              <a:extLst>
                <a:ext uri="{FF2B5EF4-FFF2-40B4-BE49-F238E27FC236}">
                  <a16:creationId xmlns:a16="http://schemas.microsoft.com/office/drawing/2014/main" id="{A0ED4137-9544-44D5-83B3-E0FEB1CD7B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115" y="4773835"/>
              <a:ext cx="914400" cy="914400"/>
            </a:xfrm>
            <a:prstGeom prst="rect">
              <a:avLst/>
            </a:prstGeom>
          </p:spPr>
        </p:pic>
        <p:sp>
          <p:nvSpPr>
            <p:cNvPr id="28" name="TextBox 27">
              <a:extLst>
                <a:ext uri="{FF2B5EF4-FFF2-40B4-BE49-F238E27FC236}">
                  <a16:creationId xmlns:a16="http://schemas.microsoft.com/office/drawing/2014/main" id="{D80987FB-0BE5-4F2D-A414-98B0079A731E}"/>
                </a:ext>
              </a:extLst>
            </p:cNvPr>
            <p:cNvSpPr txBox="1"/>
            <p:nvPr/>
          </p:nvSpPr>
          <p:spPr>
            <a:xfrm>
              <a:off x="441321" y="4336986"/>
              <a:ext cx="1348446" cy="369332"/>
            </a:xfrm>
            <a:prstGeom prst="rect">
              <a:avLst/>
            </a:prstGeom>
            <a:noFill/>
          </p:spPr>
          <p:txBody>
            <a:bodyPr wrap="none" rtlCol="0">
              <a:spAutoFit/>
            </a:bodyPr>
            <a:lstStyle/>
            <a:p>
              <a:r>
                <a:rPr lang="en-US" dirty="0"/>
                <a:t>Consumer </a:t>
              </a:r>
            </a:p>
          </p:txBody>
        </p:sp>
      </p:grpSp>
      <p:graphicFrame>
        <p:nvGraphicFramePr>
          <p:cNvPr id="34" name="Table 34">
            <a:extLst>
              <a:ext uri="{FF2B5EF4-FFF2-40B4-BE49-F238E27FC236}">
                <a16:creationId xmlns:a16="http://schemas.microsoft.com/office/drawing/2014/main" id="{01EAC488-1037-456D-B210-53A5D60E068D}"/>
              </a:ext>
            </a:extLst>
          </p:cNvPr>
          <p:cNvGraphicFramePr>
            <a:graphicFrameLocks noGrp="1"/>
          </p:cNvGraphicFramePr>
          <p:nvPr>
            <p:extLst>
              <p:ext uri="{D42A27DB-BD31-4B8C-83A1-F6EECF244321}">
                <p14:modId xmlns:p14="http://schemas.microsoft.com/office/powerpoint/2010/main" val="1519397237"/>
              </p:ext>
            </p:extLst>
          </p:nvPr>
        </p:nvGraphicFramePr>
        <p:xfrm>
          <a:off x="519894" y="1296232"/>
          <a:ext cx="4465482" cy="5186992"/>
        </p:xfrm>
        <a:graphic>
          <a:graphicData uri="http://schemas.openxmlformats.org/drawingml/2006/table">
            <a:tbl>
              <a:tblPr firstRow="1" bandRow="1">
                <a:tableStyleId>{5940675A-B579-460E-94D1-54222C63F5DA}</a:tableStyleId>
              </a:tblPr>
              <a:tblGrid>
                <a:gridCol w="1488494">
                  <a:extLst>
                    <a:ext uri="{9D8B030D-6E8A-4147-A177-3AD203B41FA5}">
                      <a16:colId xmlns:a16="http://schemas.microsoft.com/office/drawing/2014/main" val="1440357106"/>
                    </a:ext>
                  </a:extLst>
                </a:gridCol>
                <a:gridCol w="1488494">
                  <a:extLst>
                    <a:ext uri="{9D8B030D-6E8A-4147-A177-3AD203B41FA5}">
                      <a16:colId xmlns:a16="http://schemas.microsoft.com/office/drawing/2014/main" val="3447861636"/>
                    </a:ext>
                  </a:extLst>
                </a:gridCol>
                <a:gridCol w="1488494">
                  <a:extLst>
                    <a:ext uri="{9D8B030D-6E8A-4147-A177-3AD203B41FA5}">
                      <a16:colId xmlns:a16="http://schemas.microsoft.com/office/drawing/2014/main" val="1163586416"/>
                    </a:ext>
                  </a:extLst>
                </a:gridCol>
              </a:tblGrid>
              <a:tr h="518420">
                <a:tc>
                  <a:txBody>
                    <a:bodyPr/>
                    <a:lstStyle/>
                    <a:p>
                      <a:endParaRPr lang="en-US"/>
                    </a:p>
                  </a:txBody>
                  <a:tcPr/>
                </a:tc>
                <a:tc>
                  <a:txBody>
                    <a:bodyPr/>
                    <a:lstStyle/>
                    <a:p>
                      <a:r>
                        <a:rPr lang="en-US" dirty="0"/>
                        <a:t>Observed</a:t>
                      </a:r>
                    </a:p>
                  </a:txBody>
                  <a:tcPr/>
                </a:tc>
                <a:tc>
                  <a:txBody>
                    <a:bodyPr/>
                    <a:lstStyle/>
                    <a:p>
                      <a:r>
                        <a:rPr lang="en-US" dirty="0"/>
                        <a:t>Expected</a:t>
                      </a:r>
                    </a:p>
                  </a:txBody>
                  <a:tcPr/>
                </a:tc>
                <a:extLst>
                  <a:ext uri="{0D108BD9-81ED-4DB2-BD59-A6C34878D82A}">
                    <a16:rowId xmlns:a16="http://schemas.microsoft.com/office/drawing/2014/main" val="4166267204"/>
                  </a:ext>
                </a:extLst>
              </a:tr>
              <a:tr h="1717506">
                <a:tc>
                  <a:txBody>
                    <a:bodyPr/>
                    <a:lstStyle/>
                    <a:p>
                      <a:endParaRPr lang="en-US" dirty="0"/>
                    </a:p>
                  </a:txBody>
                  <a:tcPr/>
                </a:tc>
                <a:tc>
                  <a:txBody>
                    <a:bodyPr/>
                    <a:lstStyle/>
                    <a:p>
                      <a:pPr algn="ctr"/>
                      <a:r>
                        <a:rPr lang="en-US" dirty="0"/>
                        <a:t>26518</a:t>
                      </a:r>
                    </a:p>
                  </a:txBody>
                  <a:tcPr anchor="ctr"/>
                </a:tc>
                <a:tc>
                  <a:txBody>
                    <a:bodyPr/>
                    <a:lstStyle/>
                    <a:p>
                      <a:pPr algn="ctr"/>
                      <a:r>
                        <a:rPr lang="en-US" dirty="0"/>
                        <a:t>25000</a:t>
                      </a:r>
                    </a:p>
                  </a:txBody>
                  <a:tcPr anchor="ctr"/>
                </a:tc>
                <a:extLst>
                  <a:ext uri="{0D108BD9-81ED-4DB2-BD59-A6C34878D82A}">
                    <a16:rowId xmlns:a16="http://schemas.microsoft.com/office/drawing/2014/main" val="3665886984"/>
                  </a:ext>
                </a:extLst>
              </a:tr>
              <a:tr h="1475533">
                <a:tc>
                  <a:txBody>
                    <a:bodyPr/>
                    <a:lstStyle/>
                    <a:p>
                      <a:endParaRPr lang="en-US"/>
                    </a:p>
                  </a:txBody>
                  <a:tcPr/>
                </a:tc>
                <a:tc>
                  <a:txBody>
                    <a:bodyPr/>
                    <a:lstStyle/>
                    <a:p>
                      <a:pPr algn="ctr"/>
                      <a:r>
                        <a:rPr lang="en-US" dirty="0"/>
                        <a:t>15429</a:t>
                      </a:r>
                    </a:p>
                  </a:txBody>
                  <a:tcPr anchor="ctr"/>
                </a:tc>
                <a:tc>
                  <a:txBody>
                    <a:bodyPr/>
                    <a:lstStyle/>
                    <a:p>
                      <a:pPr algn="ctr"/>
                      <a:r>
                        <a:rPr lang="en-US" dirty="0"/>
                        <a:t>25000</a:t>
                      </a:r>
                    </a:p>
                  </a:txBody>
                  <a:tcPr anchor="ctr"/>
                </a:tc>
                <a:extLst>
                  <a:ext uri="{0D108BD9-81ED-4DB2-BD59-A6C34878D82A}">
                    <a16:rowId xmlns:a16="http://schemas.microsoft.com/office/drawing/2014/main" val="1730156388"/>
                  </a:ext>
                </a:extLst>
              </a:tr>
              <a:tr h="1475533">
                <a:tc>
                  <a:txBody>
                    <a:bodyPr/>
                    <a:lstStyle/>
                    <a:p>
                      <a:endParaRPr lang="en-US"/>
                    </a:p>
                  </a:txBody>
                  <a:tcPr/>
                </a:tc>
                <a:tc>
                  <a:txBody>
                    <a:bodyPr/>
                    <a:lstStyle/>
                    <a:p>
                      <a:pPr algn="ctr"/>
                      <a:r>
                        <a:rPr lang="en-US" dirty="0"/>
                        <a:t>9343</a:t>
                      </a:r>
                    </a:p>
                  </a:txBody>
                  <a:tcPr anchor="ctr"/>
                </a:tc>
                <a:tc>
                  <a:txBody>
                    <a:bodyPr/>
                    <a:lstStyle/>
                    <a:p>
                      <a:pPr algn="ctr"/>
                      <a:r>
                        <a:rPr lang="en-US" dirty="0"/>
                        <a:t>25000</a:t>
                      </a:r>
                    </a:p>
                  </a:txBody>
                  <a:tcPr anchor="ctr"/>
                </a:tc>
                <a:extLst>
                  <a:ext uri="{0D108BD9-81ED-4DB2-BD59-A6C34878D82A}">
                    <a16:rowId xmlns:a16="http://schemas.microsoft.com/office/drawing/2014/main" val="2265206980"/>
                  </a:ext>
                </a:extLst>
              </a:tr>
            </a:tbl>
          </a:graphicData>
        </a:graphic>
      </p:graphicFrame>
      <p:sp>
        <p:nvSpPr>
          <p:cNvPr id="36" name="TextBox 35">
            <a:extLst>
              <a:ext uri="{FF2B5EF4-FFF2-40B4-BE49-F238E27FC236}">
                <a16:creationId xmlns:a16="http://schemas.microsoft.com/office/drawing/2014/main" id="{1EC75E6B-5D3F-413B-BEBC-F5BF1378C432}"/>
              </a:ext>
            </a:extLst>
          </p:cNvPr>
          <p:cNvSpPr txBox="1"/>
          <p:nvPr/>
        </p:nvSpPr>
        <p:spPr>
          <a:xfrm>
            <a:off x="5380964" y="5280107"/>
            <a:ext cx="6097656" cy="1477328"/>
          </a:xfrm>
          <a:prstGeom prst="rect">
            <a:avLst/>
          </a:prstGeom>
          <a:noFill/>
        </p:spPr>
        <p:txBody>
          <a:bodyPr wrap="square">
            <a:spAutoFit/>
          </a:bodyPr>
          <a:lstStyle/>
          <a:p>
            <a:pPr algn="l"/>
            <a:r>
              <a:rPr lang="en-US" b="1" i="0" dirty="0">
                <a:effectLst/>
                <a:latin typeface="Helvetica Neue"/>
              </a:rPr>
              <a:t>Conclusion : Since the chi-square value at a confidence level of 95% exceeds the critical value of 5.99, we conclude that the differences seen in the number of orders per segment are statistically significant.</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58C80F2E-9CF0-44DB-8D15-84513CD73525}"/>
                  </a:ext>
                </a:extLst>
              </p:cNvPr>
              <p:cNvGraphicFramePr>
                <a:graphicFrameLocks noChangeAspect="1"/>
              </p:cNvGraphicFramePr>
              <p:nvPr>
                <p:extLst>
                  <p:ext uri="{D42A27DB-BD31-4B8C-83A1-F6EECF244321}">
                    <p14:modId xmlns:p14="http://schemas.microsoft.com/office/powerpoint/2010/main" val="3698281815"/>
                  </p:ext>
                </p:extLst>
              </p:nvPr>
            </p:nvGraphicFramePr>
            <p:xfrm>
              <a:off x="5531276" y="1325429"/>
              <a:ext cx="4840274" cy="3913968"/>
            </p:xfrm>
            <a:graphic>
              <a:graphicData uri="http://schemas.microsoft.com/office/powerpoint/2016/slidezoom">
                <pslz:sldZm>
                  <pslz:sldZmObj sldId="261" cId="3429351007">
                    <pslz:zmPr id="{0F6F2239-D88A-45D1-8E71-A3638A7F24F9}" returnToParent="0"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4840274" cy="3913968"/>
                        </a:xfrm>
                        <a:prstGeom prst="rect">
                          <a:avLst/>
                        </a:prstGeom>
                        <a:ln w="3175">
                          <a:solidFill>
                            <a:prstClr val="ltGray"/>
                          </a:solidFill>
                        </a:ln>
                      </p166:spPr>
                    </pslz:zmPr>
                  </pslz:sldZmObj>
                </pslz:sldZm>
              </a:graphicData>
            </a:graphic>
          </p:graphicFrame>
        </mc:Choice>
        <mc:Fallback xmlns="">
          <p:pic>
            <p:nvPicPr>
              <p:cNvPr id="4" name="Slide Zoom 3">
                <a:hlinkClick r:id="rId10" action="ppaction://hlinksldjump"/>
                <a:extLst>
                  <a:ext uri="{FF2B5EF4-FFF2-40B4-BE49-F238E27FC236}">
                    <a16:creationId xmlns:a16="http://schemas.microsoft.com/office/drawing/2014/main" id="{58C80F2E-9CF0-44DB-8D15-84513CD73525}"/>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5531276" y="1325429"/>
                <a:ext cx="4840274" cy="3913968"/>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0" name="Slide Zoom 9">
                <a:extLst>
                  <a:ext uri="{FF2B5EF4-FFF2-40B4-BE49-F238E27FC236}">
                    <a16:creationId xmlns:a16="http://schemas.microsoft.com/office/drawing/2014/main" id="{E1E63B7E-491C-43D8-9238-BF5076D1A151}"/>
                  </a:ext>
                </a:extLst>
              </p:cNvPr>
              <p:cNvGraphicFramePr>
                <a:graphicFrameLocks noChangeAspect="1"/>
              </p:cNvGraphicFramePr>
              <p:nvPr>
                <p:extLst>
                  <p:ext uri="{D42A27DB-BD31-4B8C-83A1-F6EECF244321}">
                    <p14:modId xmlns:p14="http://schemas.microsoft.com/office/powerpoint/2010/main" val="2590200603"/>
                  </p:ext>
                </p:extLst>
              </p:nvPr>
            </p:nvGraphicFramePr>
            <p:xfrm>
              <a:off x="-2810" y="-145797"/>
              <a:ext cx="12194810" cy="6856420"/>
            </p:xfrm>
            <a:graphic>
              <a:graphicData uri="http://schemas.microsoft.com/office/powerpoint/2016/slidezoom">
                <pslz:sldZm>
                  <pslz:sldZmObj sldId="261" cId="3429351007">
                    <pslz:zmPr id="{3933BABA-83B4-469D-8D27-2EACCF36558C}" returnToParent="0"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12194810" cy="6856420"/>
                        </a:xfrm>
                        <a:prstGeom prst="rect">
                          <a:avLst/>
                        </a:prstGeom>
                        <a:ln w="3175">
                          <a:solidFill>
                            <a:prstClr val="ltGray"/>
                          </a:solidFill>
                        </a:ln>
                      </p166:spPr>
                    </pslz:zmPr>
                  </pslz:sldZmObj>
                </pslz:sldZm>
              </a:graphicData>
            </a:graphic>
          </p:graphicFrame>
        </mc:Choice>
        <mc:Fallback>
          <p:pic>
            <p:nvPicPr>
              <p:cNvPr id="10" name="Slide Zoom 9">
                <a:hlinkClick r:id="rId10" action="ppaction://hlinksldjump"/>
                <a:extLst>
                  <a:ext uri="{FF2B5EF4-FFF2-40B4-BE49-F238E27FC236}">
                    <a16:creationId xmlns:a16="http://schemas.microsoft.com/office/drawing/2014/main" id="{E1E63B7E-491C-43D8-9238-BF5076D1A151}"/>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2810" y="-145797"/>
                <a:ext cx="12194810" cy="6856420"/>
              </a:xfrm>
              <a:prstGeom prst="rect">
                <a:avLst/>
              </a:prstGeom>
              <a:ln w="3175">
                <a:solidFill>
                  <a:prstClr val="ltGray"/>
                </a:solidFill>
              </a:ln>
            </p:spPr>
          </p:pic>
        </mc:Fallback>
      </mc:AlternateContent>
    </p:spTree>
    <p:extLst>
      <p:ext uri="{BB962C8B-B14F-4D97-AF65-F5344CB8AC3E}">
        <p14:creationId xmlns:p14="http://schemas.microsoft.com/office/powerpoint/2010/main" val="3756360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9119" y="180480"/>
            <a:ext cx="10353761" cy="1326321"/>
          </a:xfrm>
        </p:spPr>
        <p:txBody>
          <a:bodyPr/>
          <a:lstStyle/>
          <a:p>
            <a:r>
              <a:rPr lang="en-US" dirty="0"/>
              <a:t>Which countries accounted for the greatest profits?</a:t>
            </a:r>
          </a:p>
        </p:txBody>
      </p:sp>
      <p:pic>
        <p:nvPicPr>
          <p:cNvPr id="10" name="Graphic 9" descr="Map with pin outline">
            <a:extLst>
              <a:ext uri="{FF2B5EF4-FFF2-40B4-BE49-F238E27FC236}">
                <a16:creationId xmlns:a16="http://schemas.microsoft.com/office/drawing/2014/main" id="{76792BB7-68C9-4CE3-9ED9-048450CA02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172" y="1604808"/>
            <a:ext cx="914400" cy="914400"/>
          </a:xfrm>
          <a:prstGeom prst="rect">
            <a:avLst/>
          </a:prstGeom>
        </p:spPr>
      </p:pic>
      <p:grpSp>
        <p:nvGrpSpPr>
          <p:cNvPr id="3" name="Group 2">
            <a:extLst>
              <a:ext uri="{FF2B5EF4-FFF2-40B4-BE49-F238E27FC236}">
                <a16:creationId xmlns:a16="http://schemas.microsoft.com/office/drawing/2014/main" id="{7572467E-0D7D-44F1-AF26-F1811B5EB802}"/>
              </a:ext>
            </a:extLst>
          </p:cNvPr>
          <p:cNvGrpSpPr/>
          <p:nvPr/>
        </p:nvGrpSpPr>
        <p:grpSpPr>
          <a:xfrm>
            <a:off x="3256767" y="2005456"/>
            <a:ext cx="8706946" cy="3103379"/>
            <a:chOff x="2652072" y="1919558"/>
            <a:chExt cx="9173855" cy="3086531"/>
          </a:xfrm>
        </p:grpSpPr>
        <p:pic>
          <p:nvPicPr>
            <p:cNvPr id="6" name="Picture 5" descr="Chart, bar chart, box and whisker chart&#10;&#10;Description automatically generated">
              <a:extLst>
                <a:ext uri="{FF2B5EF4-FFF2-40B4-BE49-F238E27FC236}">
                  <a16:creationId xmlns:a16="http://schemas.microsoft.com/office/drawing/2014/main" id="{C89E830E-678C-4763-B502-585EA9C86D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2072" y="1919558"/>
              <a:ext cx="9173855" cy="3086531"/>
            </a:xfrm>
            <a:prstGeom prst="rect">
              <a:avLst/>
            </a:prstGeom>
          </p:spPr>
        </p:pic>
        <p:sp>
          <p:nvSpPr>
            <p:cNvPr id="7" name="Rectangle 6">
              <a:extLst>
                <a:ext uri="{FF2B5EF4-FFF2-40B4-BE49-F238E27FC236}">
                  <a16:creationId xmlns:a16="http://schemas.microsoft.com/office/drawing/2014/main" id="{4B8E678D-9932-4AC7-86A5-F9927ACF9DDA}"/>
                </a:ext>
              </a:extLst>
            </p:cNvPr>
            <p:cNvSpPr/>
            <p:nvPr/>
          </p:nvSpPr>
          <p:spPr>
            <a:xfrm>
              <a:off x="2908092" y="2014085"/>
              <a:ext cx="661401" cy="952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Table 7">
            <a:extLst>
              <a:ext uri="{FF2B5EF4-FFF2-40B4-BE49-F238E27FC236}">
                <a16:creationId xmlns:a16="http://schemas.microsoft.com/office/drawing/2014/main" id="{40F1D20D-3FDD-416D-9B6E-2567E4993964}"/>
              </a:ext>
            </a:extLst>
          </p:cNvPr>
          <p:cNvGraphicFramePr>
            <a:graphicFrameLocks noGrp="1"/>
          </p:cNvGraphicFramePr>
          <p:nvPr>
            <p:extLst>
              <p:ext uri="{D42A27DB-BD31-4B8C-83A1-F6EECF244321}">
                <p14:modId xmlns:p14="http://schemas.microsoft.com/office/powerpoint/2010/main" val="3801053898"/>
              </p:ext>
            </p:extLst>
          </p:nvPr>
        </p:nvGraphicFramePr>
        <p:xfrm>
          <a:off x="209065" y="2617215"/>
          <a:ext cx="2822233" cy="2225040"/>
        </p:xfrm>
        <a:graphic>
          <a:graphicData uri="http://schemas.openxmlformats.org/drawingml/2006/table">
            <a:tbl>
              <a:tblPr firstRow="1" bandRow="1">
                <a:tableStyleId>{2D5ABB26-0587-4C30-8999-92F81FD0307C}</a:tableStyleId>
              </a:tblPr>
              <a:tblGrid>
                <a:gridCol w="1684178">
                  <a:extLst>
                    <a:ext uri="{9D8B030D-6E8A-4147-A177-3AD203B41FA5}">
                      <a16:colId xmlns:a16="http://schemas.microsoft.com/office/drawing/2014/main" val="3903819895"/>
                    </a:ext>
                  </a:extLst>
                </a:gridCol>
                <a:gridCol w="1138055">
                  <a:extLst>
                    <a:ext uri="{9D8B030D-6E8A-4147-A177-3AD203B41FA5}">
                      <a16:colId xmlns:a16="http://schemas.microsoft.com/office/drawing/2014/main" val="4080695633"/>
                    </a:ext>
                  </a:extLst>
                </a:gridCol>
              </a:tblGrid>
              <a:tr h="370840">
                <a:tc>
                  <a:txBody>
                    <a:bodyPr/>
                    <a:lstStyle/>
                    <a:p>
                      <a:r>
                        <a:rPr lang="en-US" u="sng" dirty="0"/>
                        <a:t>Country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u="sng" dirty="0"/>
                        <a:t>Profits </a:t>
                      </a:r>
                    </a:p>
                  </a:txBody>
                  <a:tcPr/>
                </a:tc>
                <a:extLst>
                  <a:ext uri="{0D108BD9-81ED-4DB2-BD59-A6C34878D82A}">
                    <a16:rowId xmlns:a16="http://schemas.microsoft.com/office/drawing/2014/main" val="1272429549"/>
                  </a:ext>
                </a:extLst>
              </a:tr>
              <a:tr h="370840">
                <a:tc>
                  <a:txBody>
                    <a:bodyPr/>
                    <a:lstStyle/>
                    <a:p>
                      <a:r>
                        <a:rPr lang="en-US" dirty="0"/>
                        <a:t>United States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$2.297 B</a:t>
                      </a:r>
                    </a:p>
                  </a:txBody>
                  <a:tcPr/>
                </a:tc>
                <a:extLst>
                  <a:ext uri="{0D108BD9-81ED-4DB2-BD59-A6C34878D82A}">
                    <a16:rowId xmlns:a16="http://schemas.microsoft.com/office/drawing/2014/main" val="26274538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Australia</a:t>
                      </a:r>
                    </a:p>
                  </a:txBody>
                  <a:tcPr/>
                </a:tc>
                <a:tc>
                  <a:txBody>
                    <a:bodyPr/>
                    <a:lstStyle/>
                    <a:p>
                      <a:r>
                        <a:rPr lang="en-US" dirty="0"/>
                        <a:t>$9.252 M</a:t>
                      </a:r>
                    </a:p>
                  </a:txBody>
                  <a:tcPr/>
                </a:tc>
                <a:extLst>
                  <a:ext uri="{0D108BD9-81ED-4DB2-BD59-A6C34878D82A}">
                    <a16:rowId xmlns:a16="http://schemas.microsoft.com/office/drawing/2014/main" val="22195540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France</a:t>
                      </a:r>
                    </a:p>
                  </a:txBody>
                  <a:tcPr/>
                </a:tc>
                <a:tc>
                  <a:txBody>
                    <a:bodyPr/>
                    <a:lstStyle/>
                    <a:p>
                      <a:r>
                        <a:rPr lang="en-US" dirty="0"/>
                        <a:t>$8.589 M</a:t>
                      </a:r>
                    </a:p>
                  </a:txBody>
                  <a:tcPr/>
                </a:tc>
                <a:extLst>
                  <a:ext uri="{0D108BD9-81ED-4DB2-BD59-A6C34878D82A}">
                    <a16:rowId xmlns:a16="http://schemas.microsoft.com/office/drawing/2014/main" val="10688825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China</a:t>
                      </a:r>
                    </a:p>
                  </a:txBody>
                  <a:tcPr/>
                </a:tc>
                <a:tc>
                  <a:txBody>
                    <a:bodyPr/>
                    <a:lstStyle/>
                    <a:p>
                      <a:r>
                        <a:rPr lang="en-US" dirty="0"/>
                        <a:t>$7.005 M</a:t>
                      </a:r>
                    </a:p>
                  </a:txBody>
                  <a:tcPr/>
                </a:tc>
                <a:extLst>
                  <a:ext uri="{0D108BD9-81ED-4DB2-BD59-A6C34878D82A}">
                    <a16:rowId xmlns:a16="http://schemas.microsoft.com/office/drawing/2014/main" val="36740577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Germany</a:t>
                      </a:r>
                    </a:p>
                  </a:txBody>
                  <a:tcPr/>
                </a:tc>
                <a:tc>
                  <a:txBody>
                    <a:bodyPr/>
                    <a:lstStyle/>
                    <a:p>
                      <a:r>
                        <a:rPr lang="en-US" dirty="0"/>
                        <a:t>$6.288 M</a:t>
                      </a:r>
                    </a:p>
                  </a:txBody>
                  <a:tcPr/>
                </a:tc>
                <a:extLst>
                  <a:ext uri="{0D108BD9-81ED-4DB2-BD59-A6C34878D82A}">
                    <a16:rowId xmlns:a16="http://schemas.microsoft.com/office/drawing/2014/main" val="527201697"/>
                  </a:ext>
                </a:extLst>
              </a:tr>
            </a:tbl>
          </a:graphicData>
        </a:graphic>
      </p:graphicFrame>
    </p:spTree>
    <p:extLst>
      <p:ext uri="{BB962C8B-B14F-4D97-AF65-F5344CB8AC3E}">
        <p14:creationId xmlns:p14="http://schemas.microsoft.com/office/powerpoint/2010/main" val="2273655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9119" y="180480"/>
            <a:ext cx="10353761" cy="1326321"/>
          </a:xfrm>
        </p:spPr>
        <p:txBody>
          <a:bodyPr/>
          <a:lstStyle/>
          <a:p>
            <a:r>
              <a:rPr lang="en-US" dirty="0"/>
              <a:t>What factors contributed to the profits?</a:t>
            </a:r>
          </a:p>
        </p:txBody>
      </p:sp>
      <p:grpSp>
        <p:nvGrpSpPr>
          <p:cNvPr id="9" name="Group 8">
            <a:extLst>
              <a:ext uri="{FF2B5EF4-FFF2-40B4-BE49-F238E27FC236}">
                <a16:creationId xmlns:a16="http://schemas.microsoft.com/office/drawing/2014/main" id="{965B92A6-0DAF-47F0-97EA-2AD02B9D9F93}"/>
              </a:ext>
            </a:extLst>
          </p:cNvPr>
          <p:cNvGrpSpPr/>
          <p:nvPr/>
        </p:nvGrpSpPr>
        <p:grpSpPr>
          <a:xfrm>
            <a:off x="96944" y="1331686"/>
            <a:ext cx="914400" cy="1262931"/>
            <a:chOff x="764903" y="1400270"/>
            <a:chExt cx="914400" cy="1262931"/>
          </a:xfrm>
        </p:grpSpPr>
        <p:pic>
          <p:nvPicPr>
            <p:cNvPr id="12" name="Graphic 11" descr="Bar graph with upward trend with solid fill">
              <a:extLst>
                <a:ext uri="{FF2B5EF4-FFF2-40B4-BE49-F238E27FC236}">
                  <a16:creationId xmlns:a16="http://schemas.microsoft.com/office/drawing/2014/main" id="{61AA6EE3-7A1D-4247-9ACE-516192F34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4903" y="1748801"/>
              <a:ext cx="914400" cy="914400"/>
            </a:xfrm>
            <a:prstGeom prst="rect">
              <a:avLst/>
            </a:prstGeom>
          </p:spPr>
        </p:pic>
        <p:sp>
          <p:nvSpPr>
            <p:cNvPr id="18" name="TextBox 17">
              <a:extLst>
                <a:ext uri="{FF2B5EF4-FFF2-40B4-BE49-F238E27FC236}">
                  <a16:creationId xmlns:a16="http://schemas.microsoft.com/office/drawing/2014/main" id="{5A6A8325-4185-45B5-9A5A-85389659413B}"/>
                </a:ext>
              </a:extLst>
            </p:cNvPr>
            <p:cNvSpPr txBox="1"/>
            <p:nvPr/>
          </p:nvSpPr>
          <p:spPr>
            <a:xfrm>
              <a:off x="826000" y="1400270"/>
              <a:ext cx="792205" cy="369332"/>
            </a:xfrm>
            <a:prstGeom prst="rect">
              <a:avLst/>
            </a:prstGeom>
            <a:noFill/>
          </p:spPr>
          <p:txBody>
            <a:bodyPr wrap="none" rtlCol="0">
              <a:spAutoFit/>
            </a:bodyPr>
            <a:lstStyle/>
            <a:p>
              <a:r>
                <a:rPr lang="en-US" dirty="0"/>
                <a:t>Sales </a:t>
              </a:r>
            </a:p>
          </p:txBody>
        </p:sp>
      </p:grpSp>
      <p:grpSp>
        <p:nvGrpSpPr>
          <p:cNvPr id="17" name="Group 16">
            <a:extLst>
              <a:ext uri="{FF2B5EF4-FFF2-40B4-BE49-F238E27FC236}">
                <a16:creationId xmlns:a16="http://schemas.microsoft.com/office/drawing/2014/main" id="{BBE0434D-76BD-484E-B21B-A9A0E96C1429}"/>
              </a:ext>
            </a:extLst>
          </p:cNvPr>
          <p:cNvGrpSpPr/>
          <p:nvPr/>
        </p:nvGrpSpPr>
        <p:grpSpPr>
          <a:xfrm>
            <a:off x="6073902" y="4049513"/>
            <a:ext cx="1274708" cy="1254510"/>
            <a:chOff x="535164" y="3012558"/>
            <a:chExt cx="1274708" cy="1254510"/>
          </a:xfrm>
        </p:grpSpPr>
        <p:pic>
          <p:nvPicPr>
            <p:cNvPr id="14" name="Graphic 13" descr="Tag outline">
              <a:extLst>
                <a:ext uri="{FF2B5EF4-FFF2-40B4-BE49-F238E27FC236}">
                  <a16:creationId xmlns:a16="http://schemas.microsoft.com/office/drawing/2014/main" id="{7BA3327D-D431-4A8A-B23E-9C2A3AF45C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4903" y="3352668"/>
              <a:ext cx="914400" cy="914400"/>
            </a:xfrm>
            <a:prstGeom prst="rect">
              <a:avLst/>
            </a:prstGeom>
          </p:spPr>
        </p:pic>
        <p:sp>
          <p:nvSpPr>
            <p:cNvPr id="21" name="TextBox 20">
              <a:extLst>
                <a:ext uri="{FF2B5EF4-FFF2-40B4-BE49-F238E27FC236}">
                  <a16:creationId xmlns:a16="http://schemas.microsoft.com/office/drawing/2014/main" id="{10A2CA2B-2103-42BD-8F03-20AEFD922898}"/>
                </a:ext>
              </a:extLst>
            </p:cNvPr>
            <p:cNvSpPr txBox="1"/>
            <p:nvPr/>
          </p:nvSpPr>
          <p:spPr>
            <a:xfrm>
              <a:off x="535164" y="3012558"/>
              <a:ext cx="1274708" cy="369332"/>
            </a:xfrm>
            <a:prstGeom prst="rect">
              <a:avLst/>
            </a:prstGeom>
            <a:noFill/>
          </p:spPr>
          <p:txBody>
            <a:bodyPr wrap="none" rtlCol="0">
              <a:spAutoFit/>
            </a:bodyPr>
            <a:lstStyle/>
            <a:p>
              <a:r>
                <a:rPr lang="en-US" dirty="0"/>
                <a:t>Discounts </a:t>
              </a:r>
            </a:p>
          </p:txBody>
        </p:sp>
      </p:grpSp>
      <p:grpSp>
        <p:nvGrpSpPr>
          <p:cNvPr id="19" name="Group 18">
            <a:extLst>
              <a:ext uri="{FF2B5EF4-FFF2-40B4-BE49-F238E27FC236}">
                <a16:creationId xmlns:a16="http://schemas.microsoft.com/office/drawing/2014/main" id="{1731508C-8EA6-4191-BA06-814C949BF967}"/>
              </a:ext>
            </a:extLst>
          </p:cNvPr>
          <p:cNvGrpSpPr/>
          <p:nvPr/>
        </p:nvGrpSpPr>
        <p:grpSpPr>
          <a:xfrm>
            <a:off x="64658" y="4068497"/>
            <a:ext cx="1146468" cy="1167954"/>
            <a:chOff x="672933" y="4702981"/>
            <a:chExt cx="1146468" cy="1167954"/>
          </a:xfrm>
        </p:grpSpPr>
        <p:pic>
          <p:nvPicPr>
            <p:cNvPr id="6" name="Graphic 5" descr="Abacus outline">
              <a:extLst>
                <a:ext uri="{FF2B5EF4-FFF2-40B4-BE49-F238E27FC236}">
                  <a16:creationId xmlns:a16="http://schemas.microsoft.com/office/drawing/2014/main" id="{5B40B5C3-9E85-452A-B7DC-8CF30FEFFC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4903" y="4956535"/>
              <a:ext cx="914400" cy="914400"/>
            </a:xfrm>
            <a:prstGeom prst="rect">
              <a:avLst/>
            </a:prstGeom>
          </p:spPr>
        </p:pic>
        <p:sp>
          <p:nvSpPr>
            <p:cNvPr id="22" name="TextBox 21">
              <a:extLst>
                <a:ext uri="{FF2B5EF4-FFF2-40B4-BE49-F238E27FC236}">
                  <a16:creationId xmlns:a16="http://schemas.microsoft.com/office/drawing/2014/main" id="{79DFECF4-1FD3-4F7F-8722-C7FADE4C62DA}"/>
                </a:ext>
              </a:extLst>
            </p:cNvPr>
            <p:cNvSpPr txBox="1"/>
            <p:nvPr/>
          </p:nvSpPr>
          <p:spPr>
            <a:xfrm>
              <a:off x="672933" y="4702981"/>
              <a:ext cx="1146468" cy="369332"/>
            </a:xfrm>
            <a:prstGeom prst="rect">
              <a:avLst/>
            </a:prstGeom>
            <a:noFill/>
          </p:spPr>
          <p:txBody>
            <a:bodyPr wrap="none" rtlCol="0">
              <a:spAutoFit/>
            </a:bodyPr>
            <a:lstStyle/>
            <a:p>
              <a:r>
                <a:rPr lang="en-US" dirty="0"/>
                <a:t>Quantity </a:t>
              </a:r>
            </a:p>
          </p:txBody>
        </p:sp>
      </p:grpSp>
      <p:grpSp>
        <p:nvGrpSpPr>
          <p:cNvPr id="20" name="Group 19">
            <a:extLst>
              <a:ext uri="{FF2B5EF4-FFF2-40B4-BE49-F238E27FC236}">
                <a16:creationId xmlns:a16="http://schemas.microsoft.com/office/drawing/2014/main" id="{A4AF1BDA-E848-4FF5-9F90-F19A99199867}"/>
              </a:ext>
            </a:extLst>
          </p:cNvPr>
          <p:cNvGrpSpPr/>
          <p:nvPr/>
        </p:nvGrpSpPr>
        <p:grpSpPr>
          <a:xfrm>
            <a:off x="6150846" y="1331686"/>
            <a:ext cx="1197764" cy="1165665"/>
            <a:chOff x="5497117" y="2720535"/>
            <a:chExt cx="1197764" cy="1165665"/>
          </a:xfrm>
        </p:grpSpPr>
        <p:pic>
          <p:nvPicPr>
            <p:cNvPr id="8" name="Graphic 7" descr="Truck outline">
              <a:extLst>
                <a:ext uri="{FF2B5EF4-FFF2-40B4-BE49-F238E27FC236}">
                  <a16:creationId xmlns:a16="http://schemas.microsoft.com/office/drawing/2014/main" id="{D0C909A3-7B39-4D00-B1AE-18716CCC4E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2971800"/>
              <a:ext cx="914400" cy="914400"/>
            </a:xfrm>
            <a:prstGeom prst="rect">
              <a:avLst/>
            </a:prstGeom>
          </p:spPr>
        </p:pic>
        <p:sp>
          <p:nvSpPr>
            <p:cNvPr id="23" name="TextBox 22">
              <a:extLst>
                <a:ext uri="{FF2B5EF4-FFF2-40B4-BE49-F238E27FC236}">
                  <a16:creationId xmlns:a16="http://schemas.microsoft.com/office/drawing/2014/main" id="{CBB678D3-48EF-4F63-9BDA-00AED52AF604}"/>
                </a:ext>
              </a:extLst>
            </p:cNvPr>
            <p:cNvSpPr txBox="1"/>
            <p:nvPr/>
          </p:nvSpPr>
          <p:spPr>
            <a:xfrm>
              <a:off x="5497117" y="2720535"/>
              <a:ext cx="1197764" cy="369332"/>
            </a:xfrm>
            <a:prstGeom prst="rect">
              <a:avLst/>
            </a:prstGeom>
            <a:noFill/>
          </p:spPr>
          <p:txBody>
            <a:bodyPr wrap="none" rtlCol="0">
              <a:spAutoFit/>
            </a:bodyPr>
            <a:lstStyle/>
            <a:p>
              <a:r>
                <a:rPr lang="en-US" dirty="0"/>
                <a:t>Shipping </a:t>
              </a:r>
            </a:p>
          </p:txBody>
        </p:sp>
      </p:grpSp>
      <p:pic>
        <p:nvPicPr>
          <p:cNvPr id="27" name="Picture 26" descr="Chart, scatter chart&#10;&#10;Description automatically generated">
            <a:extLst>
              <a:ext uri="{FF2B5EF4-FFF2-40B4-BE49-F238E27FC236}">
                <a16:creationId xmlns:a16="http://schemas.microsoft.com/office/drawing/2014/main" id="{02167211-D57B-4791-8B17-F94A5FD793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9092" y="4197457"/>
            <a:ext cx="3912971" cy="2283397"/>
          </a:xfrm>
          <a:prstGeom prst="rect">
            <a:avLst/>
          </a:prstGeom>
        </p:spPr>
      </p:pic>
      <p:pic>
        <p:nvPicPr>
          <p:cNvPr id="29" name="Picture 28" descr="Chart, scatter chart&#10;&#10;Description automatically generated">
            <a:extLst>
              <a:ext uri="{FF2B5EF4-FFF2-40B4-BE49-F238E27FC236}">
                <a16:creationId xmlns:a16="http://schemas.microsoft.com/office/drawing/2014/main" id="{D1063D41-75B5-4D93-98D1-9BB5A6A2CDF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2185" y="1380308"/>
            <a:ext cx="3897319" cy="2234087"/>
          </a:xfrm>
          <a:prstGeom prst="rect">
            <a:avLst/>
          </a:prstGeom>
        </p:spPr>
      </p:pic>
      <p:pic>
        <p:nvPicPr>
          <p:cNvPr id="31" name="Picture 30" descr="Chart, scatter chart&#10;&#10;Description automatically generated">
            <a:extLst>
              <a:ext uri="{FF2B5EF4-FFF2-40B4-BE49-F238E27FC236}">
                <a16:creationId xmlns:a16="http://schemas.microsoft.com/office/drawing/2014/main" id="{C6067860-8797-4E1D-B0EE-F964C8DDC28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00825" y="1405451"/>
            <a:ext cx="3935272" cy="2234087"/>
          </a:xfrm>
          <a:prstGeom prst="rect">
            <a:avLst/>
          </a:prstGeom>
        </p:spPr>
      </p:pic>
      <p:pic>
        <p:nvPicPr>
          <p:cNvPr id="35" name="Picture 34" descr="Chart, scatter chart&#10;&#10;Description automatically generated">
            <a:extLst>
              <a:ext uri="{FF2B5EF4-FFF2-40B4-BE49-F238E27FC236}">
                <a16:creationId xmlns:a16="http://schemas.microsoft.com/office/drawing/2014/main" id="{FFCE3251-3B3D-40C3-BF37-216AD650E7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00825" y="4077063"/>
            <a:ext cx="4122998" cy="2283397"/>
          </a:xfrm>
          <a:prstGeom prst="rect">
            <a:avLst/>
          </a:prstGeom>
        </p:spPr>
      </p:pic>
      <p:sp>
        <p:nvSpPr>
          <p:cNvPr id="37" name="TextBox 36">
            <a:extLst>
              <a:ext uri="{FF2B5EF4-FFF2-40B4-BE49-F238E27FC236}">
                <a16:creationId xmlns:a16="http://schemas.microsoft.com/office/drawing/2014/main" id="{57E59710-4393-47CF-B649-D5E106B8C18A}"/>
              </a:ext>
            </a:extLst>
          </p:cNvPr>
          <p:cNvSpPr txBox="1"/>
          <p:nvPr/>
        </p:nvSpPr>
        <p:spPr>
          <a:xfrm>
            <a:off x="6909962" y="3646388"/>
            <a:ext cx="5074466" cy="338554"/>
          </a:xfrm>
          <a:prstGeom prst="rect">
            <a:avLst/>
          </a:prstGeom>
          <a:noFill/>
        </p:spPr>
        <p:txBody>
          <a:bodyPr wrap="none" rtlCol="0">
            <a:spAutoFit/>
          </a:bodyPr>
          <a:lstStyle/>
          <a:p>
            <a:r>
              <a:rPr lang="en-US" sz="1600" dirty="0"/>
              <a:t>The correlation between shipping and profits is 0.35</a:t>
            </a:r>
          </a:p>
        </p:txBody>
      </p:sp>
      <p:sp>
        <p:nvSpPr>
          <p:cNvPr id="38" name="TextBox 37">
            <a:extLst>
              <a:ext uri="{FF2B5EF4-FFF2-40B4-BE49-F238E27FC236}">
                <a16:creationId xmlns:a16="http://schemas.microsoft.com/office/drawing/2014/main" id="{6E7A6023-B8A3-4D40-80CB-4F35D2D5D685}"/>
              </a:ext>
            </a:extLst>
          </p:cNvPr>
          <p:cNvSpPr txBox="1"/>
          <p:nvPr/>
        </p:nvSpPr>
        <p:spPr>
          <a:xfrm>
            <a:off x="6981278" y="6338966"/>
            <a:ext cx="5210722" cy="338554"/>
          </a:xfrm>
          <a:prstGeom prst="rect">
            <a:avLst/>
          </a:prstGeom>
          <a:noFill/>
        </p:spPr>
        <p:txBody>
          <a:bodyPr wrap="none" rtlCol="0">
            <a:spAutoFit/>
          </a:bodyPr>
          <a:lstStyle/>
          <a:p>
            <a:r>
              <a:rPr lang="en-US" sz="1600" dirty="0"/>
              <a:t>The correlation between discounts and profits is -0.32</a:t>
            </a:r>
          </a:p>
        </p:txBody>
      </p:sp>
      <p:sp>
        <p:nvSpPr>
          <p:cNvPr id="39" name="TextBox 38">
            <a:extLst>
              <a:ext uri="{FF2B5EF4-FFF2-40B4-BE49-F238E27FC236}">
                <a16:creationId xmlns:a16="http://schemas.microsoft.com/office/drawing/2014/main" id="{32F54A3C-6A97-4CDC-8A69-042A880AE92F}"/>
              </a:ext>
            </a:extLst>
          </p:cNvPr>
          <p:cNvSpPr txBox="1"/>
          <p:nvPr/>
        </p:nvSpPr>
        <p:spPr>
          <a:xfrm>
            <a:off x="594195" y="3647450"/>
            <a:ext cx="5300169" cy="369332"/>
          </a:xfrm>
          <a:prstGeom prst="rect">
            <a:avLst/>
          </a:prstGeom>
          <a:noFill/>
        </p:spPr>
        <p:txBody>
          <a:bodyPr wrap="none" rtlCol="0">
            <a:spAutoFit/>
          </a:bodyPr>
          <a:lstStyle/>
          <a:p>
            <a:r>
              <a:rPr lang="en-US" dirty="0"/>
              <a:t>The correlation between sales and profits is 0.48</a:t>
            </a:r>
          </a:p>
        </p:txBody>
      </p:sp>
      <p:sp>
        <p:nvSpPr>
          <p:cNvPr id="40" name="TextBox 39">
            <a:extLst>
              <a:ext uri="{FF2B5EF4-FFF2-40B4-BE49-F238E27FC236}">
                <a16:creationId xmlns:a16="http://schemas.microsoft.com/office/drawing/2014/main" id="{4296C0C0-3DED-41BF-85D6-6BE8DE758062}"/>
              </a:ext>
            </a:extLst>
          </p:cNvPr>
          <p:cNvSpPr txBox="1"/>
          <p:nvPr/>
        </p:nvSpPr>
        <p:spPr>
          <a:xfrm>
            <a:off x="637892" y="6425148"/>
            <a:ext cx="5236626" cy="369332"/>
          </a:xfrm>
          <a:prstGeom prst="rect">
            <a:avLst/>
          </a:prstGeom>
          <a:noFill/>
        </p:spPr>
        <p:txBody>
          <a:bodyPr wrap="none" rtlCol="0">
            <a:spAutoFit/>
          </a:bodyPr>
          <a:lstStyle/>
          <a:p>
            <a:r>
              <a:rPr lang="en-US" dirty="0"/>
              <a:t>The correlation between sales and quantity is .1</a:t>
            </a:r>
          </a:p>
        </p:txBody>
      </p:sp>
    </p:spTree>
    <p:extLst>
      <p:ext uri="{BB962C8B-B14F-4D97-AF65-F5344CB8AC3E}">
        <p14:creationId xmlns:p14="http://schemas.microsoft.com/office/powerpoint/2010/main" val="2929697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DCE2F-307A-4529-9116-345574EE2FB1}"/>
              </a:ext>
            </a:extLst>
          </p:cNvPr>
          <p:cNvSpPr>
            <a:spLocks noGrp="1"/>
          </p:cNvSpPr>
          <p:nvPr>
            <p:ph type="title"/>
          </p:nvPr>
        </p:nvSpPr>
        <p:spPr>
          <a:xfrm>
            <a:off x="425280" y="148899"/>
            <a:ext cx="10353761" cy="1326321"/>
          </a:xfrm>
        </p:spPr>
        <p:txBody>
          <a:bodyPr/>
          <a:lstStyle/>
          <a:p>
            <a:pPr algn="l"/>
            <a:r>
              <a:rPr lang="en-US" dirty="0"/>
              <a:t>Conclusion</a:t>
            </a:r>
          </a:p>
        </p:txBody>
      </p:sp>
      <p:sp>
        <p:nvSpPr>
          <p:cNvPr id="3" name="Content Placeholder 2">
            <a:extLst>
              <a:ext uri="{FF2B5EF4-FFF2-40B4-BE49-F238E27FC236}">
                <a16:creationId xmlns:a16="http://schemas.microsoft.com/office/drawing/2014/main" id="{04225C02-612E-4654-B91C-7138A5D7650E}"/>
              </a:ext>
            </a:extLst>
          </p:cNvPr>
          <p:cNvSpPr>
            <a:spLocks noGrp="1"/>
          </p:cNvSpPr>
          <p:nvPr>
            <p:ph idx="1"/>
          </p:nvPr>
        </p:nvSpPr>
        <p:spPr>
          <a:xfrm>
            <a:off x="919119" y="3992002"/>
            <a:ext cx="10353762" cy="2561531"/>
          </a:xfrm>
        </p:spPr>
        <p:txBody>
          <a:bodyPr/>
          <a:lstStyle/>
          <a:p>
            <a:pPr algn="l"/>
            <a:r>
              <a:rPr lang="en-US" b="1" i="0" dirty="0">
                <a:effectLst/>
                <a:latin typeface="Helvetica Neue"/>
              </a:rPr>
              <a:t>Global Superstore's largest demand comes from the U.S, Australia, France, China and Germany. The segment that is contributing to the highest sales is the Consumer market, followed by Corporate and Home office. The product category that has resulted in highest sales over the years is Technology, followed by Furniture and Office supplies</a:t>
            </a:r>
          </a:p>
        </p:txBody>
      </p:sp>
      <p:grpSp>
        <p:nvGrpSpPr>
          <p:cNvPr id="4" name="Group 3">
            <a:extLst>
              <a:ext uri="{FF2B5EF4-FFF2-40B4-BE49-F238E27FC236}">
                <a16:creationId xmlns:a16="http://schemas.microsoft.com/office/drawing/2014/main" id="{56FEEB37-72A9-4689-94A2-CA2B5F864C25}"/>
              </a:ext>
            </a:extLst>
          </p:cNvPr>
          <p:cNvGrpSpPr/>
          <p:nvPr/>
        </p:nvGrpSpPr>
        <p:grpSpPr>
          <a:xfrm>
            <a:off x="2005805" y="1475220"/>
            <a:ext cx="8180391" cy="2421849"/>
            <a:chOff x="913795" y="3555166"/>
            <a:chExt cx="8180391" cy="2421849"/>
          </a:xfrm>
        </p:grpSpPr>
        <p:pic>
          <p:nvPicPr>
            <p:cNvPr id="5" name="Picture 4" descr="Chart, bar chart&#10;&#10;Description automatically generated">
              <a:extLst>
                <a:ext uri="{FF2B5EF4-FFF2-40B4-BE49-F238E27FC236}">
                  <a16:creationId xmlns:a16="http://schemas.microsoft.com/office/drawing/2014/main" id="{729B8893-D7E1-4CD5-A0C1-5E1BB7644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95" y="3555166"/>
              <a:ext cx="8180391" cy="2421849"/>
            </a:xfrm>
            <a:prstGeom prst="rect">
              <a:avLst/>
            </a:prstGeom>
          </p:spPr>
        </p:pic>
        <p:cxnSp>
          <p:nvCxnSpPr>
            <p:cNvPr id="6" name="Straight Arrow Connector 5">
              <a:extLst>
                <a:ext uri="{FF2B5EF4-FFF2-40B4-BE49-F238E27FC236}">
                  <a16:creationId xmlns:a16="http://schemas.microsoft.com/office/drawing/2014/main" id="{14A3508C-96BB-4675-AD36-BABF26762E99}"/>
                </a:ext>
              </a:extLst>
            </p:cNvPr>
            <p:cNvCxnSpPr>
              <a:cxnSpLocks/>
            </p:cNvCxnSpPr>
            <p:nvPr/>
          </p:nvCxnSpPr>
          <p:spPr>
            <a:xfrm flipV="1">
              <a:off x="1984372" y="3826528"/>
              <a:ext cx="5400402" cy="839151"/>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cxnSp>
          <p:nvCxnSpPr>
            <p:cNvPr id="7" name="Straight Arrow Connector 6">
              <a:extLst>
                <a:ext uri="{FF2B5EF4-FFF2-40B4-BE49-F238E27FC236}">
                  <a16:creationId xmlns:a16="http://schemas.microsoft.com/office/drawing/2014/main" id="{7E2C24EE-E6EF-43C8-A006-5EA5E66BFBE7}"/>
                </a:ext>
              </a:extLst>
            </p:cNvPr>
            <p:cNvCxnSpPr>
              <a:cxnSpLocks/>
            </p:cNvCxnSpPr>
            <p:nvPr/>
          </p:nvCxnSpPr>
          <p:spPr>
            <a:xfrm flipV="1">
              <a:off x="2713383" y="5321346"/>
              <a:ext cx="5426765" cy="61434"/>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sp>
          <p:nvSpPr>
            <p:cNvPr id="8" name="TextBox 7">
              <a:extLst>
                <a:ext uri="{FF2B5EF4-FFF2-40B4-BE49-F238E27FC236}">
                  <a16:creationId xmlns:a16="http://schemas.microsoft.com/office/drawing/2014/main" id="{A003B96B-1904-4288-BCD8-2C5FA536C040}"/>
                </a:ext>
              </a:extLst>
            </p:cNvPr>
            <p:cNvSpPr txBox="1"/>
            <p:nvPr/>
          </p:nvSpPr>
          <p:spPr>
            <a:xfrm rot="21050916">
              <a:off x="3999211" y="4008365"/>
              <a:ext cx="1220206" cy="276999"/>
            </a:xfrm>
            <a:prstGeom prst="rect">
              <a:avLst/>
            </a:prstGeom>
            <a:noFill/>
          </p:spPr>
          <p:txBody>
            <a:bodyPr wrap="none" rtlCol="0">
              <a:spAutoFit/>
            </a:bodyPr>
            <a:lstStyle/>
            <a:p>
              <a:r>
                <a:rPr lang="en-US" sz="1200" dirty="0">
                  <a:solidFill>
                    <a:srgbClr val="00B050"/>
                  </a:solidFill>
                </a:rPr>
                <a:t>Sales +90.31%</a:t>
              </a:r>
            </a:p>
          </p:txBody>
        </p:sp>
        <p:sp>
          <p:nvSpPr>
            <p:cNvPr id="9" name="TextBox 8">
              <a:extLst>
                <a:ext uri="{FF2B5EF4-FFF2-40B4-BE49-F238E27FC236}">
                  <a16:creationId xmlns:a16="http://schemas.microsoft.com/office/drawing/2014/main" id="{1F9A9016-7828-42DC-9AA5-2DE26EBFAEA6}"/>
                </a:ext>
              </a:extLst>
            </p:cNvPr>
            <p:cNvSpPr txBox="1"/>
            <p:nvPr/>
          </p:nvSpPr>
          <p:spPr>
            <a:xfrm>
              <a:off x="3984949" y="5075003"/>
              <a:ext cx="1308500" cy="276999"/>
            </a:xfrm>
            <a:prstGeom prst="rect">
              <a:avLst/>
            </a:prstGeom>
            <a:noFill/>
          </p:spPr>
          <p:txBody>
            <a:bodyPr wrap="none" rtlCol="0">
              <a:spAutoFit/>
            </a:bodyPr>
            <a:lstStyle/>
            <a:p>
              <a:r>
                <a:rPr lang="en-US" sz="1200" dirty="0">
                  <a:solidFill>
                    <a:srgbClr val="00B050"/>
                  </a:solidFill>
                </a:rPr>
                <a:t>Profit +102.52%</a:t>
              </a:r>
            </a:p>
          </p:txBody>
        </p:sp>
      </p:grpSp>
    </p:spTree>
    <p:extLst>
      <p:ext uri="{BB962C8B-B14F-4D97-AF65-F5344CB8AC3E}">
        <p14:creationId xmlns:p14="http://schemas.microsoft.com/office/powerpoint/2010/main" val="37217210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2435</TotalTime>
  <Words>416</Words>
  <Application>Microsoft Office PowerPoint</Application>
  <PresentationFormat>Widescreen</PresentationFormat>
  <Paragraphs>77</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Bookman Old Style</vt:lpstr>
      <vt:lpstr>Calibri</vt:lpstr>
      <vt:lpstr>Helvetica Neue</vt:lpstr>
      <vt:lpstr>Rockwell</vt:lpstr>
      <vt:lpstr>Damask</vt:lpstr>
      <vt:lpstr>PowerPoint Presentation</vt:lpstr>
      <vt:lpstr>Agenda</vt:lpstr>
      <vt:lpstr>Questions</vt:lpstr>
      <vt:lpstr>What are people buying?</vt:lpstr>
      <vt:lpstr>Categorical analysis using Chi-Square </vt:lpstr>
      <vt:lpstr>Which segment accounts for most the consumer purchases?</vt:lpstr>
      <vt:lpstr>Which countries accounted for the greatest profits?</vt:lpstr>
      <vt:lpstr>What factors contributed to the profits?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Palacios</dc:creator>
  <cp:lastModifiedBy>Lisa Harrell</cp:lastModifiedBy>
  <cp:revision>51</cp:revision>
  <cp:lastPrinted>2021-02-24T23:28:49Z</cp:lastPrinted>
  <dcterms:created xsi:type="dcterms:W3CDTF">2021-02-13T18:32:32Z</dcterms:created>
  <dcterms:modified xsi:type="dcterms:W3CDTF">2021-02-25T00:47:03Z</dcterms:modified>
</cp:coreProperties>
</file>